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43916-6136-411D-B3BE-5FE6D5487516}" type="datetimeFigureOut">
              <a:rPr lang="th-TH" smtClean="0"/>
              <a:t>22/05/60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A9FBE-7A8F-4C3E-A028-4E0D2628196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97115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9E7501-8660-4FF1-9FF5-4438297C0F89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49486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BC15B-CB56-4907-BDB0-D3EB1D0A3700}" type="slidenum">
              <a:rPr lang="th-TH" smtClean="0"/>
              <a:t>25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31726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BC15B-CB56-4907-BDB0-D3EB1D0A3700}" type="slidenum">
              <a:rPr lang="th-TH" smtClean="0"/>
              <a:t>34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13648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8AC3C-4A50-4FEA-A6A9-E6B01577A97C}" type="datetimeFigureOut">
              <a:rPr lang="th-TH" smtClean="0"/>
              <a:t>22/05/60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2123B-BC9E-433A-AB47-742896277D4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11173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8AC3C-4A50-4FEA-A6A9-E6B01577A97C}" type="datetimeFigureOut">
              <a:rPr lang="th-TH" smtClean="0"/>
              <a:t>22/05/60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2123B-BC9E-433A-AB47-742896277D4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63350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8AC3C-4A50-4FEA-A6A9-E6B01577A97C}" type="datetimeFigureOut">
              <a:rPr lang="th-TH" smtClean="0"/>
              <a:t>22/05/60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2123B-BC9E-433A-AB47-742896277D4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74642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8AC3C-4A50-4FEA-A6A9-E6B01577A97C}" type="datetimeFigureOut">
              <a:rPr lang="th-TH" smtClean="0"/>
              <a:t>22/05/60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2123B-BC9E-433A-AB47-742896277D4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57037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8AC3C-4A50-4FEA-A6A9-E6B01577A97C}" type="datetimeFigureOut">
              <a:rPr lang="th-TH" smtClean="0"/>
              <a:t>22/05/60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2123B-BC9E-433A-AB47-742896277D4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51524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8AC3C-4A50-4FEA-A6A9-E6B01577A97C}" type="datetimeFigureOut">
              <a:rPr lang="th-TH" smtClean="0"/>
              <a:t>22/05/60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2123B-BC9E-433A-AB47-742896277D4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96216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8AC3C-4A50-4FEA-A6A9-E6B01577A97C}" type="datetimeFigureOut">
              <a:rPr lang="th-TH" smtClean="0"/>
              <a:t>22/05/60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2123B-BC9E-433A-AB47-742896277D4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012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8AC3C-4A50-4FEA-A6A9-E6B01577A97C}" type="datetimeFigureOut">
              <a:rPr lang="th-TH" smtClean="0"/>
              <a:t>22/05/60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2123B-BC9E-433A-AB47-742896277D4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75935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8AC3C-4A50-4FEA-A6A9-E6B01577A97C}" type="datetimeFigureOut">
              <a:rPr lang="th-TH" smtClean="0"/>
              <a:t>22/05/60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2123B-BC9E-433A-AB47-742896277D4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46623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8AC3C-4A50-4FEA-A6A9-E6B01577A97C}" type="datetimeFigureOut">
              <a:rPr lang="th-TH" smtClean="0"/>
              <a:t>22/05/60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2123B-BC9E-433A-AB47-742896277D4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69014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8AC3C-4A50-4FEA-A6A9-E6B01577A97C}" type="datetimeFigureOut">
              <a:rPr lang="th-TH" smtClean="0"/>
              <a:t>22/05/60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2123B-BC9E-433A-AB47-742896277D4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57411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8AC3C-4A50-4FEA-A6A9-E6B01577A97C}" type="datetimeFigureOut">
              <a:rPr lang="th-TH" smtClean="0"/>
              <a:t>22/05/60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2123B-BC9E-433A-AB47-742896277D4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2393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8000"/>
                    </a14:imgEffect>
                    <a14:imgEffect>
                      <a14:brightnessContrast bright="32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4481"/>
            <a:ext cx="9151254" cy="3140968"/>
          </a:xfrm>
          <a:prstGeom prst="rect">
            <a:avLst/>
          </a:prstGeom>
        </p:spPr>
      </p:pic>
      <p:pic>
        <p:nvPicPr>
          <p:cNvPr id="14" name="Picture 2" descr="http://27.254.44.103/~toptecnew/cms/file/journal/20140919132839248/2014091913283924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60"/>
          <a:stretch/>
        </p:blipFill>
        <p:spPr bwMode="auto">
          <a:xfrm>
            <a:off x="3429000" y="4852396"/>
            <a:ext cx="5715000" cy="204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8000"/>
                    </a14:imgEffect>
                    <a14:imgEffect>
                      <a14:brightnessContrast bright="32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4" y="45299"/>
            <a:ext cx="9151254" cy="3140968"/>
          </a:xfrm>
          <a:prstGeom prst="rect">
            <a:avLst/>
          </a:prstGeom>
        </p:spPr>
      </p:pic>
      <p:sp>
        <p:nvSpPr>
          <p:cNvPr id="2068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Georgia" pitchFamily="18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itchFamily="18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itchFamily="18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itchFamily="18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itchFamily="18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cs typeface="Angsana New" pitchFamily="18" charset="-34"/>
              </a:defRPr>
            </a:lvl9pPr>
          </a:lstStyle>
          <a:p>
            <a:fld id="{964A1080-F646-43AC-A714-07908DD648F5}" type="slidenum">
              <a:rPr lang="th-TH" altLang="th-TH" sz="1800">
                <a:solidFill>
                  <a:srgbClr val="FFFFFF"/>
                </a:solidFill>
              </a:rPr>
              <a:pPr/>
              <a:t>1</a:t>
            </a:fld>
            <a:endParaRPr lang="th-TH" altLang="th-TH" sz="180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00021" y="3573016"/>
            <a:ext cx="6336704" cy="11069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 smtClean="0">
                <a:solidFill>
                  <a:schemeClr val="tx1"/>
                </a:solidFill>
                <a:cs typeface="+mj-cs"/>
              </a:rPr>
              <a:t>ชุมชนการเรียนรู้ทางวีชาชีพ</a:t>
            </a:r>
            <a:endParaRPr lang="th-TH" sz="6000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755576" y="103812"/>
            <a:ext cx="7380312" cy="338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Georgia" pitchFamily="18" charset="0"/>
                <a:cs typeface="Angsana New" pitchFamily="18" charset="-34"/>
              </a:defRPr>
            </a:lvl1pPr>
            <a:lvl2pPr>
              <a:defRPr sz="2600">
                <a:solidFill>
                  <a:schemeClr val="accent2"/>
                </a:solidFill>
                <a:latin typeface="Georgia" pitchFamily="18" charset="0"/>
                <a:cs typeface="Angsana New" pitchFamily="18" charset="-34"/>
              </a:defRPr>
            </a:lvl2pPr>
            <a:lvl3pPr>
              <a:defRPr sz="2400">
                <a:solidFill>
                  <a:schemeClr val="accent1"/>
                </a:solidFill>
                <a:latin typeface="Georgia" pitchFamily="18" charset="0"/>
                <a:cs typeface="Angsana New" pitchFamily="18" charset="-34"/>
              </a:defRPr>
            </a:lvl3pPr>
            <a:lvl4pPr>
              <a:defRPr sz="2200">
                <a:solidFill>
                  <a:schemeClr val="accent1"/>
                </a:solidFill>
                <a:latin typeface="Georgia" pitchFamily="18" charset="0"/>
                <a:cs typeface="Angsana New" pitchFamily="18" charset="-34"/>
              </a:defRPr>
            </a:lvl4pPr>
            <a:lvl5pPr>
              <a:defRPr sz="2000">
                <a:solidFill>
                  <a:srgbClr val="A04DA3"/>
                </a:solidFill>
                <a:latin typeface="Georgia" pitchFamily="18" charset="0"/>
                <a:cs typeface="Angsana New" pitchFamily="18" charset="-34"/>
              </a:defRPr>
            </a:lvl5pPr>
            <a:lvl6pPr marL="1846263" indent="-182563" eaLnBrk="0" fontAlgn="base" hangingPunct="0"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  <a:cs typeface="Angsana New" pitchFamily="18" charset="-34"/>
              </a:defRPr>
            </a:lvl6pPr>
            <a:lvl7pPr marL="2303463" indent="-182563" eaLnBrk="0" fontAlgn="base" hangingPunct="0"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  <a:cs typeface="Angsana New" pitchFamily="18" charset="-34"/>
              </a:defRPr>
            </a:lvl7pPr>
            <a:lvl8pPr marL="2760663" indent="-182563" eaLnBrk="0" fontAlgn="base" hangingPunct="0"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  <a:cs typeface="Angsana New" pitchFamily="18" charset="-34"/>
              </a:defRPr>
            </a:lvl8pPr>
            <a:lvl9pPr marL="3217863" indent="-182563" eaLnBrk="0" fontAlgn="base" hangingPunct="0">
              <a:spcAft>
                <a:spcPct val="0"/>
              </a:spcAft>
              <a:buClr>
                <a:srgbClr val="A04DA3"/>
              </a:buClr>
              <a:buFont typeface="Georgia" pitchFamily="18" charset="0"/>
              <a:buChar char="▫"/>
              <a:defRPr sz="2000">
                <a:solidFill>
                  <a:srgbClr val="A04DA3"/>
                </a:solidFill>
                <a:latin typeface="Georgia" pitchFamily="18" charset="0"/>
                <a:cs typeface="Angsana New" pitchFamily="18" charset="-34"/>
              </a:defRPr>
            </a:lvl9pPr>
          </a:lstStyle>
          <a:p>
            <a:pPr algn="ctr"/>
            <a:r>
              <a:rPr lang="en-US" altLang="th-TH" sz="23900" b="1" i="1" dirty="0">
                <a:solidFill>
                  <a:srgbClr val="00B0F0"/>
                </a:solidFill>
                <a:latin typeface="Arial Black" pitchFamily="34" charset="0"/>
              </a:rPr>
              <a:t>P</a:t>
            </a:r>
            <a:r>
              <a:rPr lang="en-US" altLang="th-TH" sz="23900" b="1" dirty="0">
                <a:latin typeface="Arial Black" pitchFamily="34" charset="0"/>
              </a:rPr>
              <a:t>LC</a:t>
            </a:r>
            <a:endParaRPr lang="th-TH" altLang="th-TH" sz="23900" b="1" dirty="0">
              <a:latin typeface="Arial Black" pitchFamily="34" charset="0"/>
              <a:cs typeface="Cordia New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512" y="2653461"/>
            <a:ext cx="8964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B0F0"/>
                </a:solidFill>
              </a:rPr>
              <a:t>P</a:t>
            </a:r>
            <a:r>
              <a:rPr lang="en-US" sz="3600" b="1" dirty="0"/>
              <a:t>rofessional </a:t>
            </a:r>
            <a:r>
              <a:rPr lang="en-US" sz="4400" b="1" dirty="0">
                <a:solidFill>
                  <a:srgbClr val="00B0F0"/>
                </a:solidFill>
              </a:rPr>
              <a:t>L</a:t>
            </a:r>
            <a:r>
              <a:rPr lang="en-US" sz="3600" b="1" dirty="0"/>
              <a:t>eaning </a:t>
            </a:r>
            <a:r>
              <a:rPr lang="en-US" sz="4400" b="1" dirty="0">
                <a:solidFill>
                  <a:srgbClr val="00B0F0"/>
                </a:solidFill>
              </a:rPr>
              <a:t>C</a:t>
            </a:r>
            <a:r>
              <a:rPr lang="en-US" sz="3600" b="1" dirty="0"/>
              <a:t>ommunity</a:t>
            </a:r>
          </a:p>
        </p:txBody>
      </p:sp>
      <p:pic>
        <p:nvPicPr>
          <p:cNvPr id="1026" name="Picture 2" descr="http://27.254.44.103/~toptecnew/cms/file/journal/20140919132839248/2014091913283924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60"/>
          <a:stretch/>
        </p:blipFill>
        <p:spPr bwMode="auto">
          <a:xfrm>
            <a:off x="-7254" y="4831457"/>
            <a:ext cx="5715000" cy="204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9003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986" y="980728"/>
            <a:ext cx="9148986" cy="1569660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ยอมรับว่าการสอนและการปฏิบัติงานของครู </a:t>
            </a:r>
            <a:br>
              <a:rPr lang="th-TH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</a:br>
            <a:r>
              <a:rPr lang="th-TH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มีผลต่อการเรียนรู้ของผู้เรียน</a:t>
            </a:r>
          </a:p>
        </p:txBody>
      </p:sp>
      <p:sp>
        <p:nvSpPr>
          <p:cNvPr id="5" name="Rectangle 4"/>
          <p:cNvSpPr/>
          <p:nvPr/>
        </p:nvSpPr>
        <p:spPr>
          <a:xfrm>
            <a:off x="-4986" y="2550388"/>
            <a:ext cx="9158486" cy="144655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+mj-cs"/>
              </a:rPr>
              <a:t>ยอมรับหลักการที่ว่า </a:t>
            </a:r>
            <a:r>
              <a:rPr lang="th-TH" sz="4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+mj-cs"/>
              </a:rPr>
              <a:t> การ</a:t>
            </a:r>
            <a:r>
              <a:rPr lang="th-TH" sz="4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+mj-cs"/>
              </a:rPr>
              <a:t>เรียนรู้ของครู </a:t>
            </a:r>
            <a:r>
              <a:rPr lang="th-TH" sz="4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+mj-cs"/>
              </a:rPr>
              <a:t> คือ</a:t>
            </a:r>
            <a:r>
              <a:rPr lang="th-TH" sz="4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+mj-cs"/>
              </a:rPr>
              <a:t/>
            </a:r>
            <a:br>
              <a:rPr lang="th-TH" sz="4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+mj-cs"/>
              </a:rPr>
            </a:br>
            <a:r>
              <a:rPr lang="th-TH" sz="4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+mj-cs"/>
              </a:rPr>
              <a:t>การเรียนรู้ของผู้เรียน</a:t>
            </a:r>
            <a:endParaRPr lang="th-TH" sz="4400" dirty="0">
              <a:solidFill>
                <a:prstClr val="white"/>
              </a:solidFill>
              <a:latin typeface="Calibri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ความเชื่อของ </a:t>
            </a:r>
            <a:r>
              <a:rPr lang="en-SG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PLC</a:t>
            </a:r>
            <a:endParaRPr lang="th-TH" sz="6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74" b="16530"/>
          <a:stretch/>
        </p:blipFill>
        <p:spPr>
          <a:xfrm>
            <a:off x="-4986" y="3993485"/>
            <a:ext cx="9153500" cy="286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80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6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284070"/>
            <a:ext cx="3059832" cy="271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5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27292"/>
            <a:ext cx="3107432" cy="2330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5789"/>
            <a:ext cx="6084168" cy="461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200329"/>
            <a:ext cx="9144000" cy="132343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66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+mj-cs"/>
              </a:rPr>
              <a:t>ยอมรับว่า </a:t>
            </a:r>
            <a:r>
              <a:rPr lang="th-TH" sz="66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+mj-cs"/>
              </a:rPr>
              <a:t> </a:t>
            </a:r>
            <a:r>
              <a:rPr lang="en-US" sz="4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+mj-cs"/>
              </a:rPr>
              <a:t>“</a:t>
            </a:r>
            <a:r>
              <a:rPr lang="th-TH" sz="4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+mj-cs"/>
              </a:rPr>
              <a:t> </a:t>
            </a:r>
            <a:r>
              <a:rPr lang="th-TH" sz="8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+mj-cs"/>
              </a:rPr>
              <a:t>ครู</a:t>
            </a:r>
            <a:r>
              <a:rPr lang="en-US" sz="4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+mj-cs"/>
              </a:rPr>
              <a:t>”</a:t>
            </a:r>
            <a:r>
              <a:rPr lang="en-US" sz="66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+mj-cs"/>
              </a:rPr>
              <a:t> </a:t>
            </a:r>
            <a:r>
              <a:rPr lang="th-TH" sz="66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+mj-cs"/>
              </a:rPr>
              <a:t>มี</a:t>
            </a:r>
            <a:r>
              <a:rPr lang="th-TH" sz="66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+mj-cs"/>
              </a:rPr>
              <a:t>ความแตกต่างกัน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7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ความเชื่อของ </a:t>
            </a:r>
            <a:r>
              <a:rPr lang="en-SG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PLC</a:t>
            </a:r>
            <a:endParaRPr lang="th-TH" sz="6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9926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1435" y="1200329"/>
            <a:ext cx="9155435" cy="2862322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ยอมรับว่า การสอน</a:t>
            </a:r>
            <a:r>
              <a:rPr lang="th-TH" sz="6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บางครั้ง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6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ต้องอาศัยความ</a:t>
            </a:r>
            <a:r>
              <a:rPr lang="th-TH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ร่วมมือ ร่วมใจ </a:t>
            </a:r>
            <a:endParaRPr lang="th-TH" sz="60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+mj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6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และ</a:t>
            </a:r>
            <a:r>
              <a:rPr lang="th-TH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สัมพันธภาพแบบกัลยาณมิตร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7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ความเชื่อของ </a:t>
            </a:r>
            <a:r>
              <a:rPr lang="en-SG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PLC</a:t>
            </a:r>
            <a:endParaRPr lang="th-TH" sz="5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+mj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03" r="6550" b="16212"/>
          <a:stretch/>
        </p:blipFill>
        <p:spPr>
          <a:xfrm>
            <a:off x="2257" y="3959923"/>
            <a:ext cx="9141743" cy="289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5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 descr="ผลการค้นหารูปภาพสำหรับ คำคมคิดไม่ได้ช่วย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" t="7977" r="3486" b="9832"/>
          <a:stretch/>
        </p:blipFill>
        <p:spPr bwMode="auto">
          <a:xfrm>
            <a:off x="13590" y="404664"/>
            <a:ext cx="9155857" cy="605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551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107996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6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sz="6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6307" name="TextBox 4"/>
          <p:cNvSpPr txBox="1">
            <a:spLocks noChangeArrowheads="1"/>
          </p:cNvSpPr>
          <p:nvPr/>
        </p:nvSpPr>
        <p:spPr bwMode="auto">
          <a:xfrm>
            <a:off x="-11630" y="1107996"/>
            <a:ext cx="915563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 eaLnBrk="1" hangingPunct="1"/>
            <a:r>
              <a:rPr lang="th-TH" sz="60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วิธีการทำงาน (</a:t>
            </a:r>
            <a:r>
              <a:rPr lang="th-TH" sz="6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กระบวนการ)</a:t>
            </a:r>
            <a:r>
              <a:rPr lang="en-SG" sz="6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  </a:t>
            </a:r>
            <a:endParaRPr lang="th-TH" sz="6000" b="1" dirty="0">
              <a:solidFill>
                <a:srgbClr val="000000"/>
              </a:solidFill>
              <a:latin typeface="Tahoma" pitchFamily="34" charset="0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133600"/>
            <a:ext cx="9144000" cy="31700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 smtClean="0">
                <a:latin typeface="Tahoma" pitchFamily="34" charset="0"/>
                <a:ea typeface="Tahoma" pitchFamily="34" charset="0"/>
                <a:cs typeface="+mj-cs"/>
              </a:rPr>
              <a:t>1.  ต้อง</a:t>
            </a:r>
            <a:r>
              <a:rPr lang="th-TH" sz="4000" b="1" dirty="0">
                <a:latin typeface="Tahoma" pitchFamily="34" charset="0"/>
                <a:ea typeface="Tahoma" pitchFamily="34" charset="0"/>
                <a:cs typeface="+mj-cs"/>
              </a:rPr>
              <a:t>มีการรวมกลุ่ม  และกลุ่มนั้นต้องมีลักษณะคล้ายๆกัน  เช่น</a:t>
            </a:r>
            <a:br>
              <a:rPr lang="th-TH" sz="4000" b="1" dirty="0">
                <a:latin typeface="Tahoma" pitchFamily="34" charset="0"/>
                <a:ea typeface="Tahoma" pitchFamily="34" charset="0"/>
                <a:cs typeface="+mj-cs"/>
              </a:rPr>
            </a:br>
            <a:r>
              <a:rPr lang="th-TH" sz="4000" b="1" dirty="0" smtClean="0">
                <a:latin typeface="Tahoma" pitchFamily="34" charset="0"/>
                <a:ea typeface="Tahoma" pitchFamily="34" charset="0"/>
                <a:cs typeface="+mj-cs"/>
              </a:rPr>
              <a:t>     1.1  จัด</a:t>
            </a:r>
            <a:r>
              <a:rPr lang="th-TH" sz="4000" b="1" dirty="0">
                <a:latin typeface="Tahoma" pitchFamily="34" charset="0"/>
                <a:ea typeface="Tahoma" pitchFamily="34" charset="0"/>
                <a:cs typeface="+mj-cs"/>
              </a:rPr>
              <a:t>กลุ่มครูที่มีลักษณะใกล้เคียงกัน</a:t>
            </a:r>
            <a:br>
              <a:rPr lang="th-TH" sz="4000" b="1" dirty="0">
                <a:latin typeface="Tahoma" pitchFamily="34" charset="0"/>
                <a:ea typeface="Tahoma" pitchFamily="34" charset="0"/>
                <a:cs typeface="+mj-cs"/>
              </a:rPr>
            </a:br>
            <a:r>
              <a:rPr lang="th-TH" sz="4000" b="1" dirty="0">
                <a:latin typeface="Tahoma" pitchFamily="34" charset="0"/>
                <a:ea typeface="Tahoma" pitchFamily="34" charset="0"/>
                <a:cs typeface="+mj-cs"/>
              </a:rPr>
              <a:t>            กลุ่มครูที่สอนวิชา/กลุ่มสาระ</a:t>
            </a:r>
            <a:r>
              <a:rPr lang="th-TH" sz="4000" b="1" dirty="0" smtClean="0">
                <a:latin typeface="Tahoma" pitchFamily="34" charset="0"/>
                <a:ea typeface="Tahoma" pitchFamily="34" charset="0"/>
                <a:cs typeface="+mj-cs"/>
              </a:rPr>
              <a:t>เดียวกัน  ใน</a:t>
            </a:r>
            <a:r>
              <a:rPr lang="th-TH" sz="4000" b="1" dirty="0">
                <a:latin typeface="Tahoma" pitchFamily="34" charset="0"/>
                <a:ea typeface="Tahoma" pitchFamily="34" charset="0"/>
                <a:cs typeface="+mj-cs"/>
              </a:rPr>
              <a:t>ระดับชั้นเดียวกัน</a:t>
            </a:r>
            <a:br>
              <a:rPr lang="th-TH" sz="4000" b="1" dirty="0">
                <a:latin typeface="Tahoma" pitchFamily="34" charset="0"/>
                <a:ea typeface="Tahoma" pitchFamily="34" charset="0"/>
                <a:cs typeface="+mj-cs"/>
              </a:rPr>
            </a:br>
            <a:r>
              <a:rPr lang="th-TH" sz="4000" b="1" dirty="0">
                <a:latin typeface="Tahoma" pitchFamily="34" charset="0"/>
                <a:ea typeface="Tahoma" pitchFamily="34" charset="0"/>
                <a:cs typeface="+mj-cs"/>
              </a:rPr>
              <a:t>            กลุ่มครูที่สอนวิชา/กลุ่มสาระเดียวกันในช่วงชั้นเดียวกัน</a:t>
            </a:r>
            <a:br>
              <a:rPr lang="th-TH" sz="4000" b="1" dirty="0">
                <a:latin typeface="Tahoma" pitchFamily="34" charset="0"/>
                <a:ea typeface="Tahoma" pitchFamily="34" charset="0"/>
                <a:cs typeface="+mj-cs"/>
              </a:rPr>
            </a:br>
            <a:r>
              <a:rPr lang="th-TH" sz="4000" b="1" dirty="0">
                <a:latin typeface="Tahoma" pitchFamily="34" charset="0"/>
                <a:ea typeface="Tahoma" pitchFamily="34" charset="0"/>
                <a:cs typeface="+mj-cs"/>
              </a:rPr>
              <a:t>            กลุ่มครูตามลักษณะ</a:t>
            </a:r>
            <a:r>
              <a:rPr lang="th-TH" sz="4000" b="1" dirty="0" smtClean="0">
                <a:latin typeface="Tahoma" pitchFamily="34" charset="0"/>
                <a:ea typeface="Tahoma" pitchFamily="34" charset="0"/>
                <a:cs typeface="+mj-cs"/>
              </a:rPr>
              <a:t>งาน</a:t>
            </a:r>
            <a:endParaRPr lang="th-TH" sz="4000" b="1" dirty="0">
              <a:latin typeface="Tahoma" pitchFamily="34" charset="0"/>
              <a:ea typeface="Tahoma" pitchFamily="34" charset="0"/>
              <a:cs typeface="+mj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5296215"/>
            <a:ext cx="9144000" cy="1586599"/>
            <a:chOff x="0" y="5296215"/>
            <a:chExt cx="9144000" cy="1586599"/>
          </a:xfrm>
        </p:grpSpPr>
        <p:pic>
          <p:nvPicPr>
            <p:cNvPr id="1030" name="Picture 6" descr="ผลการค้นหารูปภาพสำหรับ นักเรียน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32" t="8310" r="11570" b="8848"/>
            <a:stretch/>
          </p:blipFill>
          <p:spPr bwMode="auto">
            <a:xfrm>
              <a:off x="0" y="5303700"/>
              <a:ext cx="2046515" cy="1579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033" descr="http://online.theactkk.net/system_news/userfiles/image/Quota%204%20University/9_9_57/ad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5296215"/>
              <a:ext cx="2339752" cy="1561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ผลการค้นหารูปภาพสำหรับ นักเรียน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30"/>
            <a:stretch/>
          </p:blipFill>
          <p:spPr bwMode="auto">
            <a:xfrm>
              <a:off x="4355976" y="5303699"/>
              <a:ext cx="2619375" cy="15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ผลการค้นหารูปภาพสำหรับ นักเรียน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25" b="12960"/>
            <a:stretch/>
          </p:blipFill>
          <p:spPr bwMode="auto">
            <a:xfrm>
              <a:off x="1897452" y="5316107"/>
              <a:ext cx="2466975" cy="15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6862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3"/>
          <p:cNvSpPr>
            <a:spLocks noChangeArrowheads="1"/>
          </p:cNvSpPr>
          <p:nvPr/>
        </p:nvSpPr>
        <p:spPr bwMode="auto">
          <a:xfrm>
            <a:off x="0" y="2145684"/>
            <a:ext cx="9144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th-TH" sz="44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      1.2  จำนวน</a:t>
            </a:r>
            <a:r>
              <a:rPr lang="th-TH" sz="44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สมาชิก </a:t>
            </a:r>
            <a:r>
              <a:rPr lang="th-TH" sz="44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6-8 คน   </a:t>
            </a:r>
            <a:r>
              <a:rPr lang="th-TH" sz="44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(ผู้บริหาร/ศึกษานิเทศก์ หมุนเวียนเข้าร่วม ทุกกลุ่ม)</a:t>
            </a:r>
            <a:endParaRPr lang="th-TH" sz="4400" dirty="0">
              <a:solidFill>
                <a:srgbClr val="000000"/>
              </a:solidFill>
              <a:latin typeface="Calibri" pitchFamily="34" charset="0"/>
              <a:cs typeface="+mj-cs"/>
            </a:endParaRPr>
          </a:p>
        </p:txBody>
      </p:sp>
      <p:sp>
        <p:nvSpPr>
          <p:cNvPr id="227333" name="Rectangle 6"/>
          <p:cNvSpPr>
            <a:spLocks noChangeArrowheads="1"/>
          </p:cNvSpPr>
          <p:nvPr/>
        </p:nvSpPr>
        <p:spPr bwMode="auto">
          <a:xfrm>
            <a:off x="-11630" y="3717032"/>
            <a:ext cx="9155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th-TH" sz="4400" b="1" dirty="0" smtClean="0">
                <a:solidFill>
                  <a:srgbClr val="000000"/>
                </a:solidFill>
                <a:latin typeface="Tahoma" pitchFamily="34" charset="0"/>
                <a:cs typeface="+mn-cs"/>
              </a:rPr>
              <a:t>      1.3  ระยะเวลา 2-3 ชม.</a:t>
            </a:r>
            <a:r>
              <a:rPr lang="th-TH" sz="4400" b="1" dirty="0">
                <a:solidFill>
                  <a:srgbClr val="000000"/>
                </a:solidFill>
                <a:latin typeface="Tahoma" pitchFamily="34" charset="0"/>
                <a:cs typeface="+mn-cs"/>
              </a:rPr>
              <a:t>ต่อสัปดาห์ ตลอดหนึ่งปีการศึกษา  กำหนดเป็นชั่วโมงชัดเจนจะดีมาก</a:t>
            </a:r>
            <a:endParaRPr lang="th-TH" sz="4400" dirty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1107996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6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sz="6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-11630" y="1107996"/>
            <a:ext cx="915563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 eaLnBrk="1" hangingPunct="1"/>
            <a:r>
              <a:rPr lang="th-TH" sz="60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วิธีการทำงาน (</a:t>
            </a:r>
            <a:r>
              <a:rPr lang="th-TH" sz="6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กระบวนการ)</a:t>
            </a:r>
            <a:r>
              <a:rPr lang="en-SG" sz="6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  </a:t>
            </a:r>
            <a:endParaRPr lang="th-TH" sz="6000" b="1" dirty="0">
              <a:solidFill>
                <a:srgbClr val="000000"/>
              </a:solidFill>
              <a:latin typeface="Tahoma" pitchFamily="34" charset="0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5296215"/>
            <a:ext cx="9144000" cy="1586599"/>
            <a:chOff x="0" y="5296215"/>
            <a:chExt cx="9144000" cy="1586599"/>
          </a:xfrm>
        </p:grpSpPr>
        <p:pic>
          <p:nvPicPr>
            <p:cNvPr id="10" name="Picture 6" descr="ผลการค้นหารูปภาพสำหรับ นักเรียน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32" t="8310" r="11570" b="8848"/>
            <a:stretch/>
          </p:blipFill>
          <p:spPr bwMode="auto">
            <a:xfrm>
              <a:off x="0" y="5303700"/>
              <a:ext cx="2046515" cy="1579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33" descr="http://online.theactkk.net/system_news/userfiles/image/Quota%204%20University/9_9_57/ad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5296215"/>
              <a:ext cx="2339752" cy="1561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ผลการค้นหารูปภาพสำหรับ นักเรียน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30"/>
            <a:stretch/>
          </p:blipFill>
          <p:spPr bwMode="auto">
            <a:xfrm>
              <a:off x="4355976" y="5303699"/>
              <a:ext cx="2619375" cy="15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ผลการค้นหารูปภาพสำหรับ นักเรียน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25" b="12960"/>
            <a:stretch/>
          </p:blipFill>
          <p:spPr bwMode="auto">
            <a:xfrm>
              <a:off x="1897452" y="5316107"/>
              <a:ext cx="2466975" cy="15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8888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6" name="Rectangle 7"/>
          <p:cNvSpPr>
            <a:spLocks noChangeArrowheads="1"/>
          </p:cNvSpPr>
          <p:nvPr/>
        </p:nvSpPr>
        <p:spPr bwMode="auto">
          <a:xfrm>
            <a:off x="-11630" y="2276872"/>
            <a:ext cx="9155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th-TH" sz="44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          1.4  จัด</a:t>
            </a:r>
            <a:r>
              <a:rPr lang="th-TH" sz="44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ชั่วโมงอยู่ในภาระการสอนของ</a:t>
            </a:r>
            <a:r>
              <a:rPr lang="th-TH" sz="44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ครู /ภาระงาน  </a:t>
            </a:r>
          </a:p>
          <a:p>
            <a:pPr eaLnBrk="1" hangingPunct="1"/>
            <a:r>
              <a:rPr lang="th-TH" sz="44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 </a:t>
            </a:r>
            <a:r>
              <a:rPr lang="th-TH" sz="44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  เพื่อ</a:t>
            </a:r>
            <a:r>
              <a:rPr lang="th-TH" sz="44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ไม่ให้ครูถือว่าเป็นภาระเพิ่มขึ้น </a:t>
            </a:r>
            <a:endParaRPr lang="th-TH" sz="4400" dirty="0">
              <a:solidFill>
                <a:srgbClr val="000000"/>
              </a:solidFill>
              <a:latin typeface="Calibri" pitchFamily="34" charset="0"/>
              <a:cs typeface="+mj-cs"/>
            </a:endParaRPr>
          </a:p>
        </p:txBody>
      </p:sp>
      <p:sp>
        <p:nvSpPr>
          <p:cNvPr id="228357" name="Rectangle 8"/>
          <p:cNvSpPr>
            <a:spLocks noChangeArrowheads="1"/>
          </p:cNvSpPr>
          <p:nvPr/>
        </p:nvSpPr>
        <p:spPr bwMode="auto">
          <a:xfrm>
            <a:off x="-13253" y="3624264"/>
            <a:ext cx="9155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th-TH" sz="44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          1.5  การ</a:t>
            </a:r>
            <a:r>
              <a:rPr lang="th-TH" sz="44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จัด</a:t>
            </a:r>
            <a:r>
              <a:rPr lang="th-TH" sz="32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 </a:t>
            </a:r>
            <a:r>
              <a:rPr lang="en-SG" sz="24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PLC</a:t>
            </a:r>
            <a:r>
              <a:rPr lang="en-SG" sz="32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 </a:t>
            </a:r>
            <a:r>
              <a:rPr lang="th-TH" sz="44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โดยใช้ </a:t>
            </a:r>
            <a:r>
              <a:rPr lang="en-SG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ICT</a:t>
            </a:r>
            <a:r>
              <a:rPr lang="en-SG" sz="44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 </a:t>
            </a:r>
            <a:r>
              <a:rPr lang="th-TH" sz="44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ในการเข้ากลุ่ม</a:t>
            </a:r>
            <a:r>
              <a:rPr lang="th-TH" sz="44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ระหว่าง  </a:t>
            </a:r>
          </a:p>
          <a:p>
            <a:pPr eaLnBrk="1" hangingPunct="1"/>
            <a:r>
              <a:rPr lang="th-TH" sz="44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 </a:t>
            </a:r>
            <a:r>
              <a:rPr lang="th-TH" sz="44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  การ</a:t>
            </a:r>
            <a:r>
              <a:rPr lang="th-TH" sz="44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ดำเนินการ</a:t>
            </a:r>
            <a:endParaRPr lang="th-TH" sz="4400" dirty="0">
              <a:solidFill>
                <a:srgbClr val="000000"/>
              </a:solidFill>
              <a:latin typeface="Calibri" pitchFamily="34" charset="0"/>
              <a:cs typeface="+mj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5296215"/>
            <a:ext cx="9144000" cy="1586599"/>
            <a:chOff x="0" y="5296215"/>
            <a:chExt cx="9144000" cy="1586599"/>
          </a:xfrm>
        </p:grpSpPr>
        <p:pic>
          <p:nvPicPr>
            <p:cNvPr id="8" name="Picture 6" descr="ผลการค้นหารูปภาพสำหรับ นักเรียน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32" t="8310" r="11570" b="8848"/>
            <a:stretch/>
          </p:blipFill>
          <p:spPr bwMode="auto">
            <a:xfrm>
              <a:off x="0" y="5303700"/>
              <a:ext cx="2046515" cy="1579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033" descr="http://online.theactkk.net/system_news/userfiles/image/Quota%204%20University/9_9_57/ad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5296215"/>
              <a:ext cx="2339752" cy="1561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ผลการค้นหารูปภาพสำหรับ นักเรียน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30"/>
            <a:stretch/>
          </p:blipFill>
          <p:spPr bwMode="auto">
            <a:xfrm>
              <a:off x="4355976" y="5303699"/>
              <a:ext cx="2619375" cy="15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ผลการค้นหารูปภาพสำหรับ นักเรียน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25" b="12960"/>
            <a:stretch/>
          </p:blipFill>
          <p:spPr bwMode="auto">
            <a:xfrm>
              <a:off x="1897452" y="5316107"/>
              <a:ext cx="2466975" cy="15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0" y="0"/>
            <a:ext cx="9144000" cy="1107996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6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sz="6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-11630" y="1107996"/>
            <a:ext cx="915563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 eaLnBrk="1" hangingPunct="1"/>
            <a:r>
              <a:rPr lang="th-TH" sz="60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วิธีการทำงาน (</a:t>
            </a:r>
            <a:r>
              <a:rPr lang="th-TH" sz="6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กระบวนการ)</a:t>
            </a:r>
            <a:r>
              <a:rPr lang="en-SG" sz="6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  </a:t>
            </a:r>
            <a:endParaRPr lang="th-TH" sz="6000" b="1" dirty="0">
              <a:solidFill>
                <a:srgbClr val="000000"/>
              </a:solidFill>
              <a:latin typeface="Tahoma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852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TextBox 5"/>
          <p:cNvSpPr txBox="1">
            <a:spLocks noChangeArrowheads="1"/>
          </p:cNvSpPr>
          <p:nvPr/>
        </p:nvSpPr>
        <p:spPr bwMode="auto">
          <a:xfrm>
            <a:off x="107504" y="2204864"/>
            <a:ext cx="892899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eaLnBrk="1" hangingPunct="1"/>
            <a:r>
              <a:rPr lang="th-TH" sz="36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2.  บทบาท</a:t>
            </a:r>
            <a:r>
              <a:rPr lang="th-TH" sz="36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ของบุคคลในการทำ </a:t>
            </a:r>
            <a:r>
              <a:rPr lang="en-SG" sz="28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PLC</a:t>
            </a:r>
            <a:r>
              <a:rPr lang="th-TH" sz="36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/>
            </a:r>
            <a:br>
              <a:rPr lang="th-TH" sz="3600" b="1" dirty="0">
                <a:solidFill>
                  <a:srgbClr val="000000"/>
                </a:solidFill>
                <a:latin typeface="Tahoma" pitchFamily="34" charset="0"/>
                <a:cs typeface="+mj-cs"/>
              </a:rPr>
            </a:br>
            <a:r>
              <a:rPr lang="th-TH" sz="36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     2.1  ผู้</a:t>
            </a:r>
            <a:r>
              <a:rPr lang="th-TH" sz="36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อำนวยความสะดวก </a:t>
            </a:r>
            <a:r>
              <a:rPr lang="th-TH" sz="36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(คุณอำนวย)</a:t>
            </a:r>
            <a:r>
              <a:rPr lang="th-TH" sz="36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/>
            </a:r>
            <a:br>
              <a:rPr lang="th-TH" sz="3600" b="1" dirty="0">
                <a:solidFill>
                  <a:srgbClr val="000000"/>
                </a:solidFill>
                <a:latin typeface="Tahoma" pitchFamily="34" charset="0"/>
                <a:cs typeface="+mj-cs"/>
              </a:rPr>
            </a:br>
            <a:r>
              <a:rPr lang="th-TH" sz="36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         </a:t>
            </a:r>
            <a:r>
              <a:rPr lang="th-TH" sz="36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 -  รักษา</a:t>
            </a:r>
            <a:r>
              <a:rPr lang="th-TH" sz="36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ระดับการมีส่วนร่วมของสมาชิก   </a:t>
            </a:r>
            <a:br>
              <a:rPr lang="th-TH" sz="3600" b="1" dirty="0">
                <a:solidFill>
                  <a:srgbClr val="000000"/>
                </a:solidFill>
                <a:latin typeface="Tahoma" pitchFamily="34" charset="0"/>
                <a:cs typeface="+mj-cs"/>
              </a:rPr>
            </a:br>
            <a:r>
              <a:rPr lang="th-TH" sz="36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         </a:t>
            </a:r>
            <a:r>
              <a:rPr lang="th-TH" sz="36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 -  ควบคุม</a:t>
            </a:r>
            <a:r>
              <a:rPr lang="th-TH" sz="36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ประเด็นการพูดคุย</a:t>
            </a:r>
            <a:br>
              <a:rPr lang="th-TH" sz="3600" b="1" dirty="0">
                <a:solidFill>
                  <a:srgbClr val="000000"/>
                </a:solidFill>
                <a:latin typeface="Tahoma" pitchFamily="34" charset="0"/>
                <a:cs typeface="+mj-cs"/>
              </a:rPr>
            </a:br>
            <a:r>
              <a:rPr lang="th-TH" sz="36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        </a:t>
            </a:r>
            <a:r>
              <a:rPr lang="th-TH" sz="36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  -  ยั่ว</a:t>
            </a:r>
            <a:r>
              <a:rPr lang="th-TH" sz="36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ยุให้เกิดการแลกเปลี่ยนเรียนรู้โดยให้ทุกคนแสดงความคิดเห็น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1107996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6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sz="6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-11630" y="1107996"/>
            <a:ext cx="915563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 eaLnBrk="1" hangingPunct="1"/>
            <a:r>
              <a:rPr lang="th-TH" sz="60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วิธีการทำงาน (</a:t>
            </a:r>
            <a:r>
              <a:rPr lang="th-TH" sz="6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กระบวนการ)</a:t>
            </a:r>
            <a:r>
              <a:rPr lang="en-SG" sz="6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  </a:t>
            </a:r>
            <a:endParaRPr lang="th-TH" sz="6000" b="1" dirty="0">
              <a:solidFill>
                <a:srgbClr val="000000"/>
              </a:solidFill>
              <a:latin typeface="Tahoma" pitchFamily="34" charset="0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5296215"/>
            <a:ext cx="9144000" cy="1586599"/>
            <a:chOff x="0" y="5296215"/>
            <a:chExt cx="9144000" cy="1586599"/>
          </a:xfrm>
        </p:grpSpPr>
        <p:pic>
          <p:nvPicPr>
            <p:cNvPr id="9" name="Picture 6" descr="ผลการค้นหารูปภาพสำหรับ นักเรียน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32" t="8310" r="11570" b="8848"/>
            <a:stretch/>
          </p:blipFill>
          <p:spPr bwMode="auto">
            <a:xfrm>
              <a:off x="0" y="5303700"/>
              <a:ext cx="2046515" cy="1579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33" descr="http://online.theactkk.net/system_news/userfiles/image/Quota%204%20University/9_9_57/ad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5296215"/>
              <a:ext cx="2339752" cy="1561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ผลการค้นหารูปภาพสำหรับ นักเรียน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30"/>
            <a:stretch/>
          </p:blipFill>
          <p:spPr bwMode="auto">
            <a:xfrm>
              <a:off x="4355976" y="5303699"/>
              <a:ext cx="2619375" cy="15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ผลการค้นหารูปภาพสำหรับ นักเรียน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25" b="12960"/>
            <a:stretch/>
          </p:blipFill>
          <p:spPr bwMode="auto">
            <a:xfrm>
              <a:off x="1897452" y="5316107"/>
              <a:ext cx="2466975" cy="15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0451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TextBox 5"/>
          <p:cNvSpPr txBox="1">
            <a:spLocks noChangeArrowheads="1"/>
          </p:cNvSpPr>
          <p:nvPr/>
        </p:nvSpPr>
        <p:spPr bwMode="auto">
          <a:xfrm>
            <a:off x="0" y="2204864"/>
            <a:ext cx="91440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eaLnBrk="1" hangingPunct="1"/>
            <a:r>
              <a:rPr lang="th-TH" sz="36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 </a:t>
            </a:r>
            <a:r>
              <a:rPr lang="th-TH" sz="36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    2.2 สมาชิก (คุณกิจ)</a:t>
            </a:r>
            <a:r>
              <a:rPr lang="th-TH" sz="36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/>
            </a:r>
            <a:br>
              <a:rPr lang="th-TH" sz="3600" b="1" dirty="0">
                <a:solidFill>
                  <a:srgbClr val="000000"/>
                </a:solidFill>
                <a:latin typeface="Tahoma" pitchFamily="34" charset="0"/>
                <a:cs typeface="+mj-cs"/>
              </a:rPr>
            </a:br>
            <a:r>
              <a:rPr lang="th-TH" sz="36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          </a:t>
            </a:r>
            <a:r>
              <a:rPr lang="th-TH" sz="36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-  เปิด</a:t>
            </a:r>
            <a:r>
              <a:rPr lang="th-TH" sz="36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ใจรับฟัง และเสนอความคิดเห็นอย่างสร้างสรรค์</a:t>
            </a:r>
            <a:br>
              <a:rPr lang="th-TH" sz="3600" b="1" dirty="0">
                <a:solidFill>
                  <a:srgbClr val="000000"/>
                </a:solidFill>
                <a:latin typeface="Tahoma" pitchFamily="34" charset="0"/>
                <a:cs typeface="+mj-cs"/>
              </a:rPr>
            </a:br>
            <a:r>
              <a:rPr lang="th-TH" sz="36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          -  รับแนวทางไปปฏิบัติและนำผลมาเสนอ พร้อมต่อยอด</a:t>
            </a:r>
            <a:br>
              <a:rPr lang="th-TH" sz="36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</a:br>
            <a:r>
              <a:rPr lang="th-TH" sz="36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      2.3  ผู้บันทึก (คุณลิขิต)</a:t>
            </a:r>
            <a:br>
              <a:rPr lang="th-TH" sz="36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</a:br>
            <a:r>
              <a:rPr lang="th-TH" sz="36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    สรุปประเด็นการสนทนาและแนวทางแก้ปัญหา พร้อมบันทึก </a:t>
            </a:r>
            <a:r>
              <a:rPr lang="en-SG" sz="24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Logbook</a:t>
            </a:r>
            <a:endParaRPr lang="th-TH" sz="2400" b="1" dirty="0">
              <a:solidFill>
                <a:srgbClr val="000000"/>
              </a:solidFill>
              <a:latin typeface="Tahoma" pitchFamily="34" charset="0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1107996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6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sz="6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-11630" y="1107996"/>
            <a:ext cx="915563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 eaLnBrk="1" hangingPunct="1"/>
            <a:r>
              <a:rPr lang="th-TH" sz="60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วิธีการทำงาน (</a:t>
            </a:r>
            <a:r>
              <a:rPr lang="th-TH" sz="6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กระบวนการ)</a:t>
            </a:r>
            <a:r>
              <a:rPr lang="en-SG" sz="6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  </a:t>
            </a:r>
            <a:endParaRPr lang="th-TH" sz="6000" b="1" dirty="0">
              <a:solidFill>
                <a:srgbClr val="000000"/>
              </a:solidFill>
              <a:latin typeface="Tahoma" pitchFamily="34" charset="0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2650" y="5271401"/>
            <a:ext cx="9144000" cy="1586599"/>
            <a:chOff x="0" y="5296215"/>
            <a:chExt cx="9144000" cy="1586599"/>
          </a:xfrm>
        </p:grpSpPr>
        <p:pic>
          <p:nvPicPr>
            <p:cNvPr id="9" name="Picture 6" descr="ผลการค้นหารูปภาพสำหรับ นักเรียน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32" t="8310" r="11570" b="8848"/>
            <a:stretch/>
          </p:blipFill>
          <p:spPr bwMode="auto">
            <a:xfrm>
              <a:off x="0" y="5303700"/>
              <a:ext cx="2046515" cy="1579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33" descr="http://online.theactkk.net/system_news/userfiles/image/Quota%204%20University/9_9_57/ad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5296215"/>
              <a:ext cx="2339752" cy="1561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ผลการค้นหารูปภาพสำหรับ นักเรียน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30"/>
            <a:stretch/>
          </p:blipFill>
          <p:spPr bwMode="auto">
            <a:xfrm>
              <a:off x="4355976" y="5303699"/>
              <a:ext cx="2619375" cy="15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ผลการค้นหารูปภาพสำหรับ นักเรียน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25" b="12960"/>
            <a:stretch/>
          </p:blipFill>
          <p:spPr bwMode="auto">
            <a:xfrm>
              <a:off x="1897452" y="5316107"/>
              <a:ext cx="2466975" cy="15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848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504" y="2268381"/>
            <a:ext cx="9036496" cy="280076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 smtClean="0">
                <a:latin typeface="Tahoma" pitchFamily="34" charset="0"/>
                <a:ea typeface="Tahoma" pitchFamily="34" charset="0"/>
                <a:cs typeface="+mj-cs"/>
              </a:rPr>
              <a:t>      3.  กลุ่ม</a:t>
            </a:r>
            <a:r>
              <a:rPr lang="th-TH" sz="4400" b="1" dirty="0">
                <a:latin typeface="Tahoma" pitchFamily="34" charset="0"/>
                <a:ea typeface="Tahoma" pitchFamily="34" charset="0"/>
                <a:cs typeface="+mj-cs"/>
              </a:rPr>
              <a:t>ร่วมกันคิด </a:t>
            </a:r>
            <a:r>
              <a:rPr lang="th-TH" sz="4400" b="1" dirty="0" smtClean="0">
                <a:latin typeface="Tahoma" pitchFamily="34" charset="0"/>
                <a:ea typeface="Tahoma" pitchFamily="34" charset="0"/>
                <a:cs typeface="+mj-cs"/>
              </a:rPr>
              <a:t>“ ปัญหา</a:t>
            </a:r>
            <a:r>
              <a:rPr lang="th-TH" sz="4400" b="1" dirty="0">
                <a:latin typeface="Tahoma" pitchFamily="34" charset="0"/>
                <a:ea typeface="Tahoma" pitchFamily="34" charset="0"/>
                <a:cs typeface="+mj-cs"/>
              </a:rPr>
              <a:t>การเรียนรู้ของ</a:t>
            </a:r>
            <a:r>
              <a:rPr lang="th-TH" sz="4400" b="1" dirty="0" smtClean="0">
                <a:latin typeface="Tahoma" pitchFamily="34" charset="0"/>
                <a:ea typeface="Tahoma" pitchFamily="34" charset="0"/>
                <a:cs typeface="+mj-cs"/>
              </a:rPr>
              <a:t>นักเรียน ”</a:t>
            </a:r>
            <a:endParaRPr lang="th-TH" sz="4400" b="1" dirty="0">
              <a:latin typeface="Tahoma" pitchFamily="34" charset="0"/>
              <a:ea typeface="Tahoma" pitchFamily="34" charset="0"/>
              <a:cs typeface="+mj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latin typeface="Tahoma" pitchFamily="34" charset="0"/>
                <a:ea typeface="Tahoma" pitchFamily="34" charset="0"/>
                <a:cs typeface="+mj-cs"/>
              </a:rPr>
              <a:t>หาปัญหาสำคัญที่สุด</a:t>
            </a:r>
            <a:br>
              <a:rPr lang="th-TH" sz="4400" b="1" dirty="0">
                <a:latin typeface="Tahoma" pitchFamily="34" charset="0"/>
                <a:ea typeface="Tahoma" pitchFamily="34" charset="0"/>
                <a:cs typeface="+mj-cs"/>
              </a:rPr>
            </a:br>
            <a:r>
              <a:rPr lang="th-TH" sz="4400" b="1" dirty="0">
                <a:latin typeface="Tahoma" pitchFamily="34" charset="0"/>
                <a:ea typeface="Tahoma" pitchFamily="34" charset="0"/>
                <a:cs typeface="+mj-cs"/>
              </a:rPr>
              <a:t>      สิ่งที่ต้องระวัง  คือ การไม่ช่วยกันค้นหาปัญหาที่แท้จริง  ผลักปัญหาออกจากตัว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1107996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6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sz="6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-11630" y="1107996"/>
            <a:ext cx="915563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 eaLnBrk="1" hangingPunct="1"/>
            <a:r>
              <a:rPr lang="th-TH" sz="60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วิธีการทำงาน (</a:t>
            </a:r>
            <a:r>
              <a:rPr lang="th-TH" sz="6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กระบวนการ)</a:t>
            </a:r>
            <a:r>
              <a:rPr lang="en-SG" sz="6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  </a:t>
            </a:r>
            <a:endParaRPr lang="th-TH" sz="6000" b="1" dirty="0">
              <a:solidFill>
                <a:srgbClr val="000000"/>
              </a:solidFill>
              <a:latin typeface="Tahoma" pitchFamily="34" charset="0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3752" y="5291293"/>
            <a:ext cx="9144000" cy="1586599"/>
            <a:chOff x="0" y="5296215"/>
            <a:chExt cx="9144000" cy="1586599"/>
          </a:xfrm>
        </p:grpSpPr>
        <p:pic>
          <p:nvPicPr>
            <p:cNvPr id="10" name="Picture 6" descr="ผลการค้นหารูปภาพสำหรับ นักเรียน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32" t="8310" r="11570" b="8848"/>
            <a:stretch/>
          </p:blipFill>
          <p:spPr bwMode="auto">
            <a:xfrm>
              <a:off x="0" y="5303700"/>
              <a:ext cx="2046515" cy="1579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33" descr="http://online.theactkk.net/system_news/userfiles/image/Quota%204%20University/9_9_57/ad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5296215"/>
              <a:ext cx="2339752" cy="1561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ผลการค้นหารูปภาพสำหรับ นักเรียน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30"/>
            <a:stretch/>
          </p:blipFill>
          <p:spPr bwMode="auto">
            <a:xfrm>
              <a:off x="4355976" y="5303699"/>
              <a:ext cx="2619375" cy="15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ผลการค้นหารูปภาพสำหรับ นักเรียน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25" b="12960"/>
            <a:stretch/>
          </p:blipFill>
          <p:spPr bwMode="auto">
            <a:xfrm>
              <a:off x="1897452" y="5316107"/>
              <a:ext cx="2466975" cy="15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4192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550" b="11448"/>
          <a:stretch/>
        </p:blipFill>
        <p:spPr>
          <a:xfrm>
            <a:off x="0" y="5255725"/>
            <a:ext cx="5796136" cy="16247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31426" r="18959" b="30803"/>
          <a:stretch/>
        </p:blipFill>
        <p:spPr>
          <a:xfrm>
            <a:off x="4572000" y="5220747"/>
            <a:ext cx="4575373" cy="16827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7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sz="7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171755"/>
            <a:ext cx="9144000" cy="409342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	ความหมาย </a:t>
            </a:r>
            <a:r>
              <a:rPr lang="th-TH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การ</a:t>
            </a:r>
            <a:r>
              <a:rPr lang="th-TH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รวมตัว ร่วมใจ ร่วมพลัง ร่วม</a:t>
            </a:r>
            <a:r>
              <a:rPr lang="th-TH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ทำและ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</a:t>
            </a:r>
            <a:r>
              <a:rPr lang="th-TH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ร่วม</a:t>
            </a:r>
            <a:r>
              <a:rPr lang="th-TH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เรียนรู้ร่วมกันของ</a:t>
            </a:r>
            <a:r>
              <a:rPr lang="th-TH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ครู  </a:t>
            </a:r>
            <a:r>
              <a:rPr lang="th-TH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ผู้บริหาร และนักการศึกษา </a:t>
            </a:r>
            <a:r>
              <a:rPr lang="th-TH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บนพื้นฐาน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</a:t>
            </a:r>
            <a:r>
              <a:rPr lang="th-TH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วัฒนธรรม</a:t>
            </a:r>
            <a:r>
              <a:rPr lang="th-TH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ความสัมพันธ์แบบกัลยาณมิตร </a:t>
            </a:r>
            <a:r>
              <a:rPr lang="th-TH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สู่</a:t>
            </a:r>
            <a:r>
              <a:rPr lang="th-TH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คุณภาพการ</a:t>
            </a:r>
            <a:r>
              <a:rPr lang="th-TH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จัดการ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</a:t>
            </a:r>
            <a:r>
              <a:rPr lang="th-TH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เรียนรู้ที่ </a:t>
            </a:r>
            <a:r>
              <a:rPr lang="th-TH" sz="4000" b="1" u="sng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+mj-cs"/>
              </a:rPr>
              <a:t>เน้น</a:t>
            </a:r>
            <a:r>
              <a:rPr lang="th-TH" sz="4000" b="1" u="sng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+mj-cs"/>
              </a:rPr>
              <a:t>ความสำเร็จหรือประสิทธิผลของผู้เรียนเป็นสำคัญ </a:t>
            </a:r>
            <a:endParaRPr lang="th-TH" sz="4000" b="1" u="sng" dirty="0" smtClean="0">
              <a:solidFill>
                <a:srgbClr val="FFFF00"/>
              </a:solidFill>
              <a:latin typeface="Tahoma" pitchFamily="34" charset="0"/>
              <a:ea typeface="Tahoma" pitchFamily="34" charset="0"/>
              <a:cs typeface="+mj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</a:t>
            </a:r>
            <a:r>
              <a:rPr lang="th-TH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และ</a:t>
            </a:r>
            <a:r>
              <a:rPr lang="th-TH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ความสุขของการทำงานร่วมกันของสมาชิกใน</a:t>
            </a:r>
            <a:r>
              <a:rPr lang="th-TH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ชุมชน </a:t>
            </a:r>
            <a:r>
              <a:rPr lang="th-TH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ย้ำ </a:t>
            </a:r>
            <a:r>
              <a:rPr lang="en-SG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PLC</a:t>
            </a:r>
            <a:r>
              <a:rPr lang="en-SG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 </a:t>
            </a:r>
            <a:endParaRPr lang="th-TH" sz="4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+mj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</a:t>
            </a:r>
            <a:r>
              <a:rPr lang="th-TH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เป็น</a:t>
            </a:r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เครื่องมือในการพัฒนา  ไม่ใช่ </a:t>
            </a:r>
            <a:r>
              <a:rPr lang="th-TH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หัว</a:t>
            </a:r>
            <a:r>
              <a:rPr lang="th-TH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เรื่องในการสอน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305671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7" name="TextBox 6"/>
          <p:cNvSpPr txBox="1">
            <a:spLocks noChangeArrowheads="1"/>
          </p:cNvSpPr>
          <p:nvPr/>
        </p:nvSpPr>
        <p:spPr bwMode="auto">
          <a:xfrm>
            <a:off x="119945" y="2420888"/>
            <a:ext cx="8892480" cy="255454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eaLnBrk="1" hangingPunct="1"/>
            <a:r>
              <a:rPr lang="th-TH" sz="4000" b="1" dirty="0" smtClean="0">
                <a:latin typeface="Tahoma" pitchFamily="34" charset="0"/>
                <a:ea typeface="Tahoma" pitchFamily="34" charset="0"/>
                <a:cs typeface="+mj-cs"/>
              </a:rPr>
              <a:t>       4. หา</a:t>
            </a:r>
            <a:r>
              <a:rPr lang="th-TH" sz="4000" b="1" dirty="0">
                <a:latin typeface="Tahoma" pitchFamily="34" charset="0"/>
                <a:ea typeface="Tahoma" pitchFamily="34" charset="0"/>
                <a:cs typeface="+mj-cs"/>
              </a:rPr>
              <a:t>สาเหตุสำคัญที่ทำให้เกิด</a:t>
            </a:r>
            <a:r>
              <a:rPr lang="th-TH" sz="4000" b="1" dirty="0" smtClean="0">
                <a:latin typeface="Tahoma" pitchFamily="34" charset="0"/>
                <a:ea typeface="Tahoma" pitchFamily="34" charset="0"/>
                <a:cs typeface="+mj-cs"/>
              </a:rPr>
              <a:t>ปัญหา</a:t>
            </a:r>
            <a:r>
              <a:rPr lang="th-TH" sz="4000" b="1" dirty="0" smtClean="0">
                <a:latin typeface="Tahoma" pitchFamily="34" charset="0"/>
                <a:cs typeface="+mj-cs"/>
              </a:rPr>
              <a:t>จากนั้น</a:t>
            </a:r>
            <a:r>
              <a:rPr lang="th-TH" sz="4000" b="1" dirty="0">
                <a:latin typeface="Tahoma" pitchFamily="34" charset="0"/>
                <a:cs typeface="+mj-cs"/>
              </a:rPr>
              <a:t>กลุ่มอภิปรายหาสาเหตุที่แท้จริง </a:t>
            </a:r>
            <a:r>
              <a:rPr lang="th-TH" sz="4000" b="1" dirty="0" smtClean="0">
                <a:latin typeface="Tahoma" pitchFamily="34" charset="0"/>
                <a:cs typeface="+mj-cs"/>
              </a:rPr>
              <a:t> เน้นไปที่</a:t>
            </a:r>
            <a:r>
              <a:rPr lang="th-TH" sz="4000" b="1" dirty="0">
                <a:latin typeface="Tahoma" pitchFamily="34" charset="0"/>
                <a:cs typeface="+mj-cs"/>
              </a:rPr>
              <a:t>การสอนของครูเป็นอันดับแรก ที่ถือว่าเป็นสาเหตุที่แท้จริง เช่น  นักเรียนอ่านไม่ออก เป็นปัญหาสำคัญร่วมกัน   ไม่ใช่สาเหตุว่า  พ่อแม่แยกทาง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1107996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6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sz="6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-11630" y="1107996"/>
            <a:ext cx="915563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 eaLnBrk="1" hangingPunct="1"/>
            <a:r>
              <a:rPr lang="th-TH" sz="60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วิธีการทำงาน (</a:t>
            </a:r>
            <a:r>
              <a:rPr lang="th-TH" sz="6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กระบวนการ)</a:t>
            </a:r>
            <a:r>
              <a:rPr lang="en-SG" sz="6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  </a:t>
            </a:r>
            <a:endParaRPr lang="th-TH" sz="6000" b="1" dirty="0">
              <a:solidFill>
                <a:srgbClr val="000000"/>
              </a:solidFill>
              <a:latin typeface="Tahoma" pitchFamily="34" charset="0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3752" y="5291293"/>
            <a:ext cx="9144000" cy="1586599"/>
            <a:chOff x="0" y="5296215"/>
            <a:chExt cx="9144000" cy="1586599"/>
          </a:xfrm>
        </p:grpSpPr>
        <p:pic>
          <p:nvPicPr>
            <p:cNvPr id="10" name="Picture 6" descr="ผลการค้นหารูปภาพสำหรับ นักเรียน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32" t="8310" r="11570" b="8848"/>
            <a:stretch/>
          </p:blipFill>
          <p:spPr bwMode="auto">
            <a:xfrm>
              <a:off x="0" y="5303700"/>
              <a:ext cx="2046515" cy="1579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33" descr="http://online.theactkk.net/system_news/userfiles/image/Quota%204%20University/9_9_57/ad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5296215"/>
              <a:ext cx="2339752" cy="1561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ผลการค้นหารูปภาพสำหรับ นักเรียน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30"/>
            <a:stretch/>
          </p:blipFill>
          <p:spPr bwMode="auto">
            <a:xfrm>
              <a:off x="4355976" y="5303699"/>
              <a:ext cx="2619375" cy="15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ผลการค้นหารูปภาพสำหรับ นักเรียน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25" b="12960"/>
            <a:stretch/>
          </p:blipFill>
          <p:spPr bwMode="auto">
            <a:xfrm>
              <a:off x="1897452" y="5316107"/>
              <a:ext cx="2466975" cy="15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8190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505" y="2348880"/>
            <a:ext cx="8928991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 smtClean="0">
                <a:latin typeface="Tahoma" pitchFamily="34" charset="0"/>
                <a:ea typeface="Tahoma" pitchFamily="34" charset="0"/>
                <a:cs typeface="+mj-cs"/>
              </a:rPr>
              <a:t>5. หา</a:t>
            </a:r>
            <a:r>
              <a:rPr lang="th-TH" sz="3600" b="1" dirty="0">
                <a:latin typeface="Tahoma" pitchFamily="34" charset="0"/>
                <a:ea typeface="Tahoma" pitchFamily="34" charset="0"/>
                <a:cs typeface="+mj-cs"/>
              </a:rPr>
              <a:t>แนวทางแก้ไข </a:t>
            </a:r>
            <a:r>
              <a:rPr lang="th-TH" sz="3600" b="1" dirty="0" smtClean="0">
                <a:latin typeface="Tahoma" pitchFamily="34" charset="0"/>
                <a:ea typeface="Tahoma" pitchFamily="34" charset="0"/>
                <a:cs typeface="+mj-cs"/>
              </a:rPr>
              <a:t> “ ปัญหา</a:t>
            </a:r>
            <a:r>
              <a:rPr lang="th-TH" sz="3600" b="1" dirty="0">
                <a:latin typeface="Tahoma" pitchFamily="34" charset="0"/>
                <a:ea typeface="Tahoma" pitchFamily="34" charset="0"/>
                <a:cs typeface="+mj-cs"/>
              </a:rPr>
              <a:t>การเรียนรู้ของ</a:t>
            </a:r>
            <a:r>
              <a:rPr lang="th-TH" sz="3600" b="1" dirty="0" smtClean="0">
                <a:latin typeface="Tahoma" pitchFamily="34" charset="0"/>
                <a:ea typeface="Tahoma" pitchFamily="34" charset="0"/>
                <a:cs typeface="+mj-cs"/>
              </a:rPr>
              <a:t>นักเรียน ”  ที่</a:t>
            </a:r>
            <a:r>
              <a:rPr lang="th-TH" sz="3600" b="1" dirty="0">
                <a:latin typeface="Tahoma" pitchFamily="34" charset="0"/>
                <a:ea typeface="Tahoma" pitchFamily="34" charset="0"/>
                <a:cs typeface="+mj-cs"/>
              </a:rPr>
              <a:t>สำคัญ</a:t>
            </a:r>
            <a:r>
              <a:rPr lang="th-TH" sz="3600" b="1" dirty="0" smtClean="0">
                <a:latin typeface="Tahoma" pitchFamily="34" charset="0"/>
                <a:ea typeface="Tahoma" pitchFamily="34" charset="0"/>
                <a:cs typeface="+mj-cs"/>
              </a:rPr>
              <a:t>นั้นจะ</a:t>
            </a:r>
            <a:r>
              <a:rPr lang="th-TH" sz="3600" b="1" dirty="0">
                <a:latin typeface="Tahoma" pitchFamily="34" charset="0"/>
                <a:ea typeface="Tahoma" pitchFamily="34" charset="0"/>
                <a:cs typeface="+mj-cs"/>
              </a:rPr>
              <a:t>แก้ไขอย่างไรดูสาเหตุของปัญหา   แนวทางแก้ปัญหาอาจใช้ประสบการณ์ของครูที่ทำให้เกิดความสำเร็จ   ผู้ทรงคุณวุฒิ  งานวิจัย หรือแหล่งอื่นๆที่มีการเสนอแนวทางไว้แล้ว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62" y="5091062"/>
            <a:ext cx="9139875" cy="1754326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5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สรุป  </a:t>
            </a:r>
            <a:r>
              <a:rPr lang="th-TH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แนวทางการแก้ปัญหาสำคัญ </a:t>
            </a:r>
            <a:r>
              <a:rPr lang="th-TH" sz="5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1 เรื่อง หรือ </a:t>
            </a:r>
            <a:r>
              <a:rPr lang="en-SG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/>
            </a:r>
            <a:br>
              <a:rPr lang="en-SG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</a:br>
            <a:r>
              <a:rPr lang="th-TH" sz="5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2 เรื่อง</a:t>
            </a:r>
            <a:r>
              <a:rPr lang="th-TH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ตามสภาพของโรงเรียน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1107996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6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sz="6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-11630" y="1107996"/>
            <a:ext cx="915563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 eaLnBrk="1" hangingPunct="1"/>
            <a:r>
              <a:rPr lang="th-TH" sz="60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วิธีการทำงาน (</a:t>
            </a:r>
            <a:r>
              <a:rPr lang="th-TH" sz="6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กระบวนการ)</a:t>
            </a:r>
            <a:r>
              <a:rPr lang="en-SG" sz="6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  </a:t>
            </a:r>
            <a:endParaRPr lang="th-TH" sz="6000" b="1" dirty="0">
              <a:solidFill>
                <a:srgbClr val="000000"/>
              </a:solidFill>
              <a:latin typeface="Tahoma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4213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217" y="2174813"/>
            <a:ext cx="9143999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   </a:t>
            </a: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6. นำ</a:t>
            </a:r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แนวทางที่สรุปเพื่อนำไปแก้ไขปัญหา  </a:t>
            </a:r>
            <a:b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</a:br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มา</a:t>
            </a:r>
            <a:r>
              <a:rPr lang="th-TH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ช่วยกัน  </a:t>
            </a:r>
            <a:r>
              <a:rPr lang="th-TH" sz="7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สร้าง</a:t>
            </a:r>
            <a:r>
              <a:rPr lang="th-TH" sz="7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งาน </a:t>
            </a:r>
            <a:r>
              <a:rPr lang="th-TH" sz="7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สร้าง</a:t>
            </a:r>
            <a:r>
              <a:rPr lang="th-TH" sz="7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แผนงาน</a:t>
            </a:r>
            <a:endParaRPr lang="th-TH" sz="5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395787"/>
            <a:ext cx="9143999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    </a:t>
            </a:r>
            <a:r>
              <a:rPr lang="th-TH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เลือก   </a:t>
            </a:r>
            <a:r>
              <a:rPr lang="en-SG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PBL</a:t>
            </a:r>
            <a:r>
              <a:rPr lang="en-SG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 </a:t>
            </a:r>
            <a:r>
              <a:rPr lang="th-TH" sz="4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สิ่ง</a:t>
            </a:r>
            <a:r>
              <a:rPr lang="th-TH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ที่ต้องทำต่อ </a:t>
            </a:r>
            <a:r>
              <a:rPr lang="th-TH" sz="4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คือ</a:t>
            </a:r>
            <a:endParaRPr lang="th-TH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+mj-cs"/>
            </a:endParaRPr>
          </a:p>
        </p:txBody>
      </p:sp>
      <p:sp>
        <p:nvSpPr>
          <p:cNvPr id="235526" name="TextBox 8"/>
          <p:cNvSpPr txBox="1">
            <a:spLocks noChangeArrowheads="1"/>
          </p:cNvSpPr>
          <p:nvPr/>
        </p:nvSpPr>
        <p:spPr bwMode="auto">
          <a:xfrm>
            <a:off x="11697" y="5226784"/>
            <a:ext cx="9153128" cy="707886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eaLnBrk="1" hangingPunct="1"/>
            <a:r>
              <a:rPr lang="en-SG" sz="4000" b="1" dirty="0">
                <a:solidFill>
                  <a:srgbClr val="FFFFFF"/>
                </a:solidFill>
                <a:latin typeface="Tahoma" pitchFamily="34" charset="0"/>
                <a:cs typeface="+mj-cs"/>
              </a:rPr>
              <a:t> </a:t>
            </a:r>
            <a:r>
              <a:rPr lang="th-TH" sz="4000" b="1" dirty="0" smtClean="0">
                <a:solidFill>
                  <a:srgbClr val="FFFFFF"/>
                </a:solidFill>
                <a:latin typeface="Tahoma" pitchFamily="34" charset="0"/>
                <a:cs typeface="+mj-cs"/>
              </a:rPr>
              <a:t>ทำ</a:t>
            </a:r>
            <a:r>
              <a:rPr lang="th-TH" sz="4000" b="1" dirty="0">
                <a:solidFill>
                  <a:srgbClr val="FFFFFF"/>
                </a:solidFill>
                <a:latin typeface="Tahoma" pitchFamily="34" charset="0"/>
                <a:cs typeface="+mj-cs"/>
              </a:rPr>
              <a:t>อย่างไร  ทำเมื่อไร  ใช้อย่างไร และตรวจสอบการทำงานอย่างไร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934670"/>
            <a:ext cx="9167327" cy="9233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5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+mj-cs"/>
              </a:rPr>
              <a:t>    </a:t>
            </a:r>
            <a:r>
              <a:rPr lang="th-TH" sz="5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+mj-cs"/>
              </a:rPr>
              <a:t>จะเสนอผลระหว่าง</a:t>
            </a:r>
            <a:r>
              <a:rPr lang="th-TH" sz="5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+mj-cs"/>
              </a:rPr>
              <a:t>ทำงานและ</a:t>
            </a:r>
            <a:r>
              <a:rPr lang="th-TH" sz="5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+mj-cs"/>
              </a:rPr>
              <a:t>สรุปผลเมื่อไร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1107996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6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sz="6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-11630" y="1107996"/>
            <a:ext cx="915563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 eaLnBrk="1" hangingPunct="1"/>
            <a:r>
              <a:rPr lang="th-TH" sz="60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วิธีการทำงาน (</a:t>
            </a:r>
            <a:r>
              <a:rPr lang="th-TH" sz="6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กระบวนการ)</a:t>
            </a:r>
            <a:r>
              <a:rPr lang="en-SG" sz="6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  </a:t>
            </a:r>
            <a:endParaRPr lang="th-TH" sz="6000" b="1" dirty="0">
              <a:solidFill>
                <a:srgbClr val="000000"/>
              </a:solidFill>
              <a:latin typeface="Tahoma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7804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630" y="2134591"/>
            <a:ext cx="9155630" cy="707886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เรื่องการ</a:t>
            </a:r>
            <a:r>
              <a:rPr lang="th-TH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สอน  </a:t>
            </a:r>
            <a:r>
              <a:rPr lang="en-S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PBL</a:t>
            </a:r>
            <a:r>
              <a:rPr lang="en-SG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 </a:t>
            </a:r>
            <a:r>
              <a:rPr lang="th-TH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กำหนดการทดลองสอน </a:t>
            </a:r>
            <a:r>
              <a:rPr lang="en-SG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1</a:t>
            </a:r>
            <a:r>
              <a:rPr lang="en-SG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</a:t>
            </a:r>
            <a:r>
              <a:rPr lang="th-TH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เดือน</a:t>
            </a:r>
            <a:r>
              <a:rPr lang="en-SG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</a:t>
            </a:r>
            <a:endParaRPr lang="th-TH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j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033176" y="3460356"/>
            <a:ext cx="671259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ight Brace 11"/>
          <p:cNvSpPr/>
          <p:nvPr/>
        </p:nvSpPr>
        <p:spPr>
          <a:xfrm rot="5400000">
            <a:off x="944563" y="3905374"/>
            <a:ext cx="1492250" cy="97155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prstClr val="black"/>
              </a:solidFill>
            </a:endParaRPr>
          </a:p>
        </p:txBody>
      </p:sp>
      <p:sp>
        <p:nvSpPr>
          <p:cNvPr id="236551" name="Rectangle 12"/>
          <p:cNvSpPr>
            <a:spLocks noChangeArrowheads="1"/>
          </p:cNvSpPr>
          <p:nvPr/>
        </p:nvSpPr>
        <p:spPr bwMode="auto">
          <a:xfrm>
            <a:off x="995240" y="5130347"/>
            <a:ext cx="15151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th-TH" sz="20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ทดลองสอน</a:t>
            </a:r>
            <a:endParaRPr lang="th-TH" sz="2000" dirty="0">
              <a:solidFill>
                <a:srgbClr val="000000"/>
              </a:solidFill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236552" name="Rectangle 13"/>
          <p:cNvSpPr>
            <a:spLocks noChangeArrowheads="1"/>
          </p:cNvSpPr>
          <p:nvPr/>
        </p:nvSpPr>
        <p:spPr bwMode="auto">
          <a:xfrm>
            <a:off x="4538680" y="3009840"/>
            <a:ext cx="14622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th-TH" sz="20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สัปดาห์ที่ ๓</a:t>
            </a:r>
            <a:endParaRPr lang="th-TH" sz="2000" dirty="0">
              <a:solidFill>
                <a:srgbClr val="000000"/>
              </a:solidFill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15" name="Right Brace 14"/>
          <p:cNvSpPr/>
          <p:nvPr/>
        </p:nvSpPr>
        <p:spPr>
          <a:xfrm rot="5400000">
            <a:off x="2734639" y="3898099"/>
            <a:ext cx="1492250" cy="97274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prstClr val="black"/>
              </a:solidFill>
            </a:endParaRPr>
          </a:p>
        </p:txBody>
      </p:sp>
      <p:sp>
        <p:nvSpPr>
          <p:cNvPr id="236554" name="Rectangle 15"/>
          <p:cNvSpPr>
            <a:spLocks noChangeArrowheads="1"/>
          </p:cNvSpPr>
          <p:nvPr/>
        </p:nvSpPr>
        <p:spPr bwMode="auto">
          <a:xfrm>
            <a:off x="2650021" y="5128533"/>
            <a:ext cx="18886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th-TH" sz="20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เสนอผล /</a:t>
            </a:r>
            <a:r>
              <a:rPr lang="en-SG" sz="20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AAR</a:t>
            </a:r>
            <a:endParaRPr lang="th-TH" sz="2000" dirty="0">
              <a:solidFill>
                <a:srgbClr val="000000"/>
              </a:solidFill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236555" name="Rectangle 16"/>
          <p:cNvSpPr>
            <a:spLocks noChangeArrowheads="1"/>
          </p:cNvSpPr>
          <p:nvPr/>
        </p:nvSpPr>
        <p:spPr bwMode="auto">
          <a:xfrm>
            <a:off x="2740818" y="3045278"/>
            <a:ext cx="14798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th-TH" sz="20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สัปดาห์ที่ ๒</a:t>
            </a:r>
            <a:endParaRPr lang="th-TH" sz="2000" dirty="0">
              <a:solidFill>
                <a:srgbClr val="000000"/>
              </a:solidFill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236556" name="Rectangle 17"/>
          <p:cNvSpPr>
            <a:spLocks noChangeArrowheads="1"/>
          </p:cNvSpPr>
          <p:nvPr/>
        </p:nvSpPr>
        <p:spPr bwMode="auto">
          <a:xfrm>
            <a:off x="985842" y="3042557"/>
            <a:ext cx="14654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th-TH" sz="20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สัปดาห์ที่ ๑</a:t>
            </a:r>
            <a:endParaRPr lang="th-TH" sz="2000" dirty="0">
              <a:solidFill>
                <a:srgbClr val="000000"/>
              </a:solidFill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19" name="Right Brace 18"/>
          <p:cNvSpPr/>
          <p:nvPr/>
        </p:nvSpPr>
        <p:spPr>
          <a:xfrm rot="5400000">
            <a:off x="4458437" y="3927599"/>
            <a:ext cx="1492250" cy="97155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prstClr val="black"/>
              </a:solidFill>
            </a:endParaRPr>
          </a:p>
        </p:txBody>
      </p:sp>
      <p:sp>
        <p:nvSpPr>
          <p:cNvPr id="236558" name="Rectangle 19"/>
          <p:cNvSpPr>
            <a:spLocks noChangeArrowheads="1"/>
          </p:cNvSpPr>
          <p:nvPr/>
        </p:nvSpPr>
        <p:spPr bwMode="auto">
          <a:xfrm>
            <a:off x="4572000" y="5137274"/>
            <a:ext cx="151515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th-TH" sz="20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ทดลองสอน</a:t>
            </a:r>
            <a:endParaRPr lang="th-TH" sz="2000" dirty="0">
              <a:solidFill>
                <a:srgbClr val="000000"/>
              </a:solidFill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236559" name="Rectangle 20"/>
          <p:cNvSpPr>
            <a:spLocks noChangeArrowheads="1"/>
          </p:cNvSpPr>
          <p:nvPr/>
        </p:nvSpPr>
        <p:spPr bwMode="auto">
          <a:xfrm>
            <a:off x="6443411" y="3009840"/>
            <a:ext cx="14814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th-TH" sz="20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สัปดาห์ที่ ๔</a:t>
            </a:r>
            <a:endParaRPr lang="th-TH" sz="2000" dirty="0">
              <a:solidFill>
                <a:srgbClr val="000000"/>
              </a:solidFill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22" name="Right Brace 21"/>
          <p:cNvSpPr/>
          <p:nvPr/>
        </p:nvSpPr>
        <p:spPr>
          <a:xfrm rot="5400000">
            <a:off x="6335675" y="3949824"/>
            <a:ext cx="1492250" cy="97155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>
              <a:solidFill>
                <a:prstClr val="black"/>
              </a:solidFill>
            </a:endParaRPr>
          </a:p>
        </p:txBody>
      </p:sp>
      <p:sp>
        <p:nvSpPr>
          <p:cNvPr id="236561" name="Rectangle 23"/>
          <p:cNvSpPr>
            <a:spLocks noChangeArrowheads="1"/>
          </p:cNvSpPr>
          <p:nvPr/>
        </p:nvSpPr>
        <p:spPr bwMode="auto">
          <a:xfrm>
            <a:off x="6153427" y="5115833"/>
            <a:ext cx="18886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th-TH" sz="20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เสนอผล /</a:t>
            </a:r>
            <a:r>
              <a:rPr lang="en-SG" sz="20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AAR</a:t>
            </a:r>
            <a:endParaRPr lang="th-TH" sz="2000" dirty="0">
              <a:solidFill>
                <a:srgbClr val="000000"/>
              </a:solidFill>
              <a:latin typeface="Calibri" pitchFamily="34" charset="0"/>
              <a:cs typeface="Cordia New" pitchFamily="34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0"/>
            <a:ext cx="9144000" cy="1107996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6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sz="6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-11630" y="1107996"/>
            <a:ext cx="915563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 eaLnBrk="1" hangingPunct="1"/>
            <a:r>
              <a:rPr lang="th-TH" sz="60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วิธีการทำงาน (</a:t>
            </a:r>
            <a:r>
              <a:rPr lang="th-TH" sz="6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กระบวนการ)</a:t>
            </a:r>
            <a:r>
              <a:rPr lang="en-SG" sz="6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  </a:t>
            </a:r>
            <a:endParaRPr lang="th-TH" sz="6000" b="1" dirty="0">
              <a:solidFill>
                <a:srgbClr val="000000"/>
              </a:solidFill>
              <a:latin typeface="Tahoma" pitchFamily="34" charset="0"/>
              <a:cs typeface="+mj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10506" y="5511549"/>
            <a:ext cx="9144000" cy="1586599"/>
            <a:chOff x="0" y="5296215"/>
            <a:chExt cx="9144000" cy="1586599"/>
          </a:xfrm>
        </p:grpSpPr>
        <p:pic>
          <p:nvPicPr>
            <p:cNvPr id="23" name="Picture 6" descr="ผลการค้นหารูปภาพสำหรับ นักเรียน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32" t="8310" r="11570" b="8848"/>
            <a:stretch/>
          </p:blipFill>
          <p:spPr bwMode="auto">
            <a:xfrm>
              <a:off x="0" y="5303700"/>
              <a:ext cx="2046515" cy="1579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33" descr="http://online.theactkk.net/system_news/userfiles/image/Quota%204%20University/9_9_57/ad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5296215"/>
              <a:ext cx="2339752" cy="1561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ผลการค้นหารูปภาพสำหรับ นักเรียน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30"/>
            <a:stretch/>
          </p:blipFill>
          <p:spPr bwMode="auto">
            <a:xfrm>
              <a:off x="4355976" y="5303699"/>
              <a:ext cx="2619375" cy="15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ผลการค้นหารูปภาพสำหรับ นักเรียน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25" b="12960"/>
            <a:stretch/>
          </p:blipFill>
          <p:spPr bwMode="auto">
            <a:xfrm>
              <a:off x="1897452" y="5316107"/>
              <a:ext cx="2466975" cy="15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055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9024" y="2381605"/>
            <a:ext cx="8784976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800" b="1" dirty="0" smtClean="0">
                <a:latin typeface="Tahoma" pitchFamily="34" charset="0"/>
                <a:ea typeface="Tahoma" pitchFamily="34" charset="0"/>
                <a:cs typeface="+mj-cs"/>
              </a:rPr>
              <a:t>7. นำ</a:t>
            </a:r>
            <a:r>
              <a:rPr lang="th-TH" sz="4800" b="1" dirty="0">
                <a:latin typeface="Tahoma" pitchFamily="34" charset="0"/>
                <a:ea typeface="Tahoma" pitchFamily="34" charset="0"/>
                <a:cs typeface="+mj-cs"/>
              </a:rPr>
              <a:t>แผนที่ร่วมกันคิดไปใช้ตามกำหนดการทำงาน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1630" y="3537191"/>
            <a:ext cx="9190587" cy="212365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 ต้องนำไปใช้อย่างจริงจัง และกล้าเสนอผลจะ</a:t>
            </a:r>
            <a:r>
              <a:rPr lang="th-TH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สำเร็จ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หรือไม่</a:t>
            </a:r>
            <a:r>
              <a:rPr lang="th-TH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ก็ตามและพร้อมจะนำไปปรับปรุง  </a:t>
            </a:r>
            <a:endParaRPr lang="th-TH" sz="4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+mj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ต้อง</a:t>
            </a:r>
            <a:r>
              <a:rPr lang="th-TH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นำผลมาเสนอตามช่วงเวลา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653344"/>
            <a:ext cx="9167327" cy="1200329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 ผลงานที่อาจนำเสนอกันในช่องทาง </a:t>
            </a:r>
            <a:r>
              <a:rPr lang="en-S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Line</a:t>
            </a:r>
            <a:r>
              <a:rPr lang="en-SG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</a:t>
            </a:r>
            <a:endParaRPr lang="th-TH" sz="3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+mj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หรือ</a:t>
            </a:r>
            <a:r>
              <a:rPr lang="th-TH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</a:t>
            </a:r>
            <a:r>
              <a:rPr lang="en-SG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Facebook  </a:t>
            </a:r>
            <a:r>
              <a:rPr lang="th-TH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หรือรูปแบบอื่นๆ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1107996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6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sz="6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-11630" y="1107996"/>
            <a:ext cx="915563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 eaLnBrk="1" hangingPunct="1"/>
            <a:r>
              <a:rPr lang="th-TH" sz="60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วิธีการทำงาน (</a:t>
            </a:r>
            <a:r>
              <a:rPr lang="th-TH" sz="6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กระบวนการ)</a:t>
            </a:r>
            <a:r>
              <a:rPr lang="en-SG" sz="6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  </a:t>
            </a:r>
            <a:endParaRPr lang="th-TH" sz="6000" b="1" dirty="0">
              <a:solidFill>
                <a:srgbClr val="000000"/>
              </a:solidFill>
              <a:latin typeface="Tahoma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2918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1630" y="2636912"/>
            <a:ext cx="9141296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5400" b="1" dirty="0">
                <a:latin typeface="Tahoma" pitchFamily="34" charset="0"/>
                <a:ea typeface="Tahoma" pitchFamily="34" charset="0"/>
                <a:cs typeface="+mj-cs"/>
              </a:rPr>
              <a:t>  </a:t>
            </a:r>
            <a:r>
              <a:rPr lang="th-TH" sz="5400" b="1" dirty="0" smtClean="0">
                <a:latin typeface="Tahoma" pitchFamily="34" charset="0"/>
                <a:ea typeface="Tahoma" pitchFamily="34" charset="0"/>
                <a:cs typeface="+mj-cs"/>
              </a:rPr>
              <a:t>8. นำ</a:t>
            </a:r>
            <a:r>
              <a:rPr lang="th-TH" sz="5400" b="1" dirty="0">
                <a:latin typeface="Tahoma" pitchFamily="34" charset="0"/>
                <a:ea typeface="Tahoma" pitchFamily="34" charset="0"/>
                <a:cs typeface="+mj-cs"/>
              </a:rPr>
              <a:t>ผลมาสรุปสุดท้ายว่าผลเป็นประการใด</a:t>
            </a:r>
          </a:p>
        </p:txBody>
      </p:sp>
      <p:sp>
        <p:nvSpPr>
          <p:cNvPr id="238597" name="TextBox 9"/>
          <p:cNvSpPr txBox="1">
            <a:spLocks noChangeArrowheads="1"/>
          </p:cNvSpPr>
          <p:nvPr/>
        </p:nvSpPr>
        <p:spPr bwMode="auto">
          <a:xfrm>
            <a:off x="2569" y="4090109"/>
            <a:ext cx="9127909" cy="76944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 eaLnBrk="1" hangingPunct="1"/>
            <a:r>
              <a:rPr lang="th-TH" sz="44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  ร่วมกันสะท้อนผล และปรับปรุงงานให้ดีขึ้น</a:t>
            </a:r>
            <a:endParaRPr lang="th-TH" sz="4400" b="1" dirty="0">
              <a:solidFill>
                <a:srgbClr val="000000"/>
              </a:solidFill>
              <a:latin typeface="Tahoma" pitchFamily="34" charset="0"/>
              <a:cs typeface="+mj-cs"/>
            </a:endParaRPr>
          </a:p>
        </p:txBody>
      </p:sp>
      <p:sp>
        <p:nvSpPr>
          <p:cNvPr id="238598" name="TextBox 6"/>
          <p:cNvSpPr txBox="1">
            <a:spLocks noChangeArrowheads="1"/>
          </p:cNvSpPr>
          <p:nvPr/>
        </p:nvSpPr>
        <p:spPr bwMode="auto">
          <a:xfrm>
            <a:off x="-25964" y="4859550"/>
            <a:ext cx="9155630" cy="107721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 eaLnBrk="1" hangingPunct="1"/>
            <a:r>
              <a:rPr lang="th-TH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  ถ้าผลการทดลองเป็นไปตามวัตถุประสงค์  ก็เผยแพร่</a:t>
            </a:r>
          </a:p>
          <a:p>
            <a:pPr algn="ctr" eaLnBrk="1" hangingPunct="1"/>
            <a:r>
              <a:rPr lang="th-TH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หรือปรับปรุงให้ยิ่งขึ้น  ผลไม่เป็นไปตามวัตถุประสงค์ </a:t>
            </a:r>
            <a:r>
              <a:rPr lang="th-TH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 ก็</a:t>
            </a:r>
            <a:r>
              <a:rPr lang="th-TH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ปรับปรุงทดลองใหม่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091" y="5938526"/>
            <a:ext cx="9141296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54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+mn-cs"/>
              </a:rPr>
              <a:t>  สิ่งสำเร็จ  คือ  นวัตกรรม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1107996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6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sz="6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-11630" y="1107996"/>
            <a:ext cx="915563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 eaLnBrk="1" hangingPunct="1"/>
            <a:r>
              <a:rPr lang="th-TH" sz="60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วิธีการทำงาน (</a:t>
            </a:r>
            <a:r>
              <a:rPr lang="th-TH" sz="6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กระบวนการ)</a:t>
            </a:r>
            <a:r>
              <a:rPr lang="en-SG" sz="6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  </a:t>
            </a:r>
            <a:endParaRPr lang="th-TH" sz="6000" b="1" dirty="0">
              <a:solidFill>
                <a:srgbClr val="000000"/>
              </a:solidFill>
              <a:latin typeface="Tahoma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5890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20" name="TextBox 5"/>
          <p:cNvSpPr txBox="1">
            <a:spLocks noChangeArrowheads="1"/>
          </p:cNvSpPr>
          <p:nvPr/>
        </p:nvSpPr>
        <p:spPr bwMode="auto">
          <a:xfrm>
            <a:off x="-11630" y="2204864"/>
            <a:ext cx="9155630" cy="304698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eaLnBrk="1" hangingPunct="1"/>
            <a:r>
              <a:rPr lang="th-TH" sz="4800" b="1" dirty="0" smtClean="0">
                <a:latin typeface="Tahoma" pitchFamily="34" charset="0"/>
                <a:cs typeface="+mj-cs"/>
              </a:rPr>
              <a:t>       ที่</a:t>
            </a:r>
            <a:r>
              <a:rPr lang="th-TH" sz="4800" b="1" dirty="0">
                <a:latin typeface="Tahoma" pitchFamily="34" charset="0"/>
                <a:cs typeface="+mj-cs"/>
              </a:rPr>
              <a:t>สำคัญ คือ  การทำงานตั้งแต่ขั้นแรกถึงขั้นสุดท้าย </a:t>
            </a:r>
            <a:endParaRPr lang="th-TH" sz="4800" b="1" dirty="0" smtClean="0">
              <a:latin typeface="Tahoma" pitchFamily="34" charset="0"/>
              <a:cs typeface="+mj-cs"/>
            </a:endParaRPr>
          </a:p>
          <a:p>
            <a:pPr eaLnBrk="1" hangingPunct="1"/>
            <a:r>
              <a:rPr lang="th-TH" sz="4800" b="1" dirty="0">
                <a:latin typeface="Tahoma" pitchFamily="34" charset="0"/>
                <a:cs typeface="+mj-cs"/>
              </a:rPr>
              <a:t> </a:t>
            </a:r>
            <a:r>
              <a:rPr lang="th-TH" sz="4800" b="1" dirty="0" smtClean="0">
                <a:latin typeface="Tahoma" pitchFamily="34" charset="0"/>
                <a:cs typeface="+mj-cs"/>
              </a:rPr>
              <a:t> ต้อง</a:t>
            </a:r>
            <a:r>
              <a:rPr lang="th-TH" sz="4800" b="1" dirty="0">
                <a:latin typeface="Tahoma" pitchFamily="34" charset="0"/>
                <a:cs typeface="+mj-cs"/>
              </a:rPr>
              <a:t>มีการบันทึก </a:t>
            </a:r>
            <a:r>
              <a:rPr lang="th-TH" sz="4800" b="1" dirty="0" smtClean="0">
                <a:latin typeface="Tahoma" pitchFamily="34" charset="0"/>
                <a:cs typeface="+mj-cs"/>
              </a:rPr>
              <a:t>(</a:t>
            </a:r>
            <a:r>
              <a:rPr lang="en-SG" b="1" dirty="0" smtClean="0">
                <a:latin typeface="Tahoma" pitchFamily="34" charset="0"/>
                <a:cs typeface="+mj-cs"/>
              </a:rPr>
              <a:t>Logbook)  </a:t>
            </a:r>
            <a:r>
              <a:rPr lang="th-TH" sz="4800" b="1" dirty="0" smtClean="0">
                <a:latin typeface="Tahoma" pitchFamily="34" charset="0"/>
                <a:cs typeface="+mj-cs"/>
              </a:rPr>
              <a:t>ออกแบบ</a:t>
            </a:r>
            <a:r>
              <a:rPr lang="th-TH" sz="4800" b="1" dirty="0">
                <a:latin typeface="Tahoma" pitchFamily="34" charset="0"/>
                <a:cs typeface="+mj-cs"/>
              </a:rPr>
              <a:t>เอง ง่าย </a:t>
            </a:r>
            <a:r>
              <a:rPr lang="th-TH" sz="4800" b="1" dirty="0" smtClean="0">
                <a:latin typeface="Tahoma" pitchFamily="34" charset="0"/>
                <a:cs typeface="+mj-cs"/>
              </a:rPr>
              <a:t>สั้น</a:t>
            </a:r>
          </a:p>
          <a:p>
            <a:pPr eaLnBrk="1" hangingPunct="1"/>
            <a:r>
              <a:rPr lang="th-TH" sz="4800" b="1" dirty="0">
                <a:latin typeface="Tahoma" pitchFamily="34" charset="0"/>
                <a:cs typeface="+mj-cs"/>
              </a:rPr>
              <a:t> </a:t>
            </a:r>
            <a:r>
              <a:rPr lang="th-TH" sz="4800" b="1" dirty="0" smtClean="0">
                <a:latin typeface="Tahoma" pitchFamily="34" charset="0"/>
                <a:cs typeface="+mj-cs"/>
              </a:rPr>
              <a:t> หนึ่ง</a:t>
            </a:r>
            <a:r>
              <a:rPr lang="th-TH" sz="4800" b="1" dirty="0">
                <a:latin typeface="Tahoma" pitchFamily="34" charset="0"/>
                <a:cs typeface="+mj-cs"/>
              </a:rPr>
              <a:t>หน้าก็พอ  อาจนำเสนอทาง </a:t>
            </a:r>
            <a:r>
              <a:rPr lang="en-SG" b="1" dirty="0">
                <a:latin typeface="Tahoma" pitchFamily="34" charset="0"/>
                <a:cs typeface="+mj-cs"/>
              </a:rPr>
              <a:t>Line</a:t>
            </a:r>
            <a:r>
              <a:rPr lang="en-SG" sz="4800" b="1" dirty="0">
                <a:latin typeface="Tahoma" pitchFamily="34" charset="0"/>
                <a:cs typeface="+mj-cs"/>
              </a:rPr>
              <a:t> </a:t>
            </a:r>
            <a:r>
              <a:rPr lang="th-TH" sz="4800" b="1" dirty="0">
                <a:latin typeface="Tahoma" pitchFamily="34" charset="0"/>
                <a:cs typeface="+mj-cs"/>
              </a:rPr>
              <a:t>หรือ </a:t>
            </a:r>
            <a:endParaRPr lang="th-TH" sz="4800" b="1" dirty="0" smtClean="0">
              <a:latin typeface="Tahoma" pitchFamily="34" charset="0"/>
              <a:cs typeface="+mj-cs"/>
            </a:endParaRPr>
          </a:p>
          <a:p>
            <a:pPr eaLnBrk="1" hangingPunct="1"/>
            <a:r>
              <a:rPr lang="th-TH" sz="4800" b="1" dirty="0">
                <a:latin typeface="Tahoma" pitchFamily="34" charset="0"/>
                <a:cs typeface="+mj-cs"/>
              </a:rPr>
              <a:t> </a:t>
            </a:r>
            <a:r>
              <a:rPr lang="th-TH" sz="4800" b="1" dirty="0" smtClean="0">
                <a:latin typeface="Tahoma" pitchFamily="34" charset="0"/>
                <a:cs typeface="+mj-cs"/>
              </a:rPr>
              <a:t> </a:t>
            </a:r>
            <a:r>
              <a:rPr lang="en-SG" b="1" dirty="0" smtClean="0">
                <a:latin typeface="Tahoma" pitchFamily="34" charset="0"/>
                <a:cs typeface="+mj-cs"/>
              </a:rPr>
              <a:t>Facebook</a:t>
            </a:r>
            <a:r>
              <a:rPr lang="en-SG" sz="4000" b="1" dirty="0" smtClean="0">
                <a:latin typeface="Tahoma" pitchFamily="34" charset="0"/>
                <a:cs typeface="+mj-cs"/>
              </a:rPr>
              <a:t> </a:t>
            </a:r>
            <a:r>
              <a:rPr lang="en-SG" sz="4800" b="1" dirty="0" smtClean="0">
                <a:latin typeface="Tahoma" pitchFamily="34" charset="0"/>
                <a:cs typeface="+mj-cs"/>
              </a:rPr>
              <a:t> </a:t>
            </a:r>
            <a:r>
              <a:rPr lang="th-TH" sz="4800" b="1" dirty="0">
                <a:latin typeface="Tahoma" pitchFamily="34" charset="0"/>
                <a:cs typeface="+mj-cs"/>
              </a:rPr>
              <a:t>หรือรูปแบบอื่นๆ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1107996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6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sz="6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-11630" y="1107996"/>
            <a:ext cx="915563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 eaLnBrk="1" hangingPunct="1"/>
            <a:r>
              <a:rPr lang="th-TH" sz="60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วิธีการทำงาน (</a:t>
            </a:r>
            <a:r>
              <a:rPr lang="th-TH" sz="6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กระบวนการ)</a:t>
            </a:r>
            <a:r>
              <a:rPr lang="en-SG" sz="6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  </a:t>
            </a:r>
            <a:endParaRPr lang="th-TH" sz="6000" b="1" dirty="0">
              <a:solidFill>
                <a:srgbClr val="000000"/>
              </a:solidFill>
              <a:latin typeface="Tahoma" pitchFamily="34" charset="0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1630" y="5292502"/>
            <a:ext cx="9144000" cy="1586599"/>
            <a:chOff x="0" y="5296215"/>
            <a:chExt cx="9144000" cy="1586599"/>
          </a:xfrm>
        </p:grpSpPr>
        <p:pic>
          <p:nvPicPr>
            <p:cNvPr id="9" name="Picture 6" descr="ผลการค้นหารูปภาพสำหรับ นักเรียน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32" t="8310" r="11570" b="8848"/>
            <a:stretch/>
          </p:blipFill>
          <p:spPr bwMode="auto">
            <a:xfrm>
              <a:off x="0" y="5303700"/>
              <a:ext cx="2046515" cy="15791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33" descr="http://online.theactkk.net/system_news/userfiles/image/Quota%204%20University/9_9_57/ad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5296215"/>
              <a:ext cx="2339752" cy="1561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ผลการค้นหารูปภาพสำหรับ นักเรียน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30"/>
            <a:stretch/>
          </p:blipFill>
          <p:spPr bwMode="auto">
            <a:xfrm>
              <a:off x="4355976" y="5303699"/>
              <a:ext cx="2619375" cy="15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ผลการค้นหารูปภาพสำหรับ นักเรียน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25" b="12960"/>
            <a:stretch/>
          </p:blipFill>
          <p:spPr bwMode="auto">
            <a:xfrm>
              <a:off x="1897452" y="5316107"/>
              <a:ext cx="2466975" cy="15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441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Georgia" pitchFamily="18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itchFamily="18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itchFamily="18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itchFamily="18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itchFamily="18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cs typeface="Angsana New" pitchFamily="18" charset="-34"/>
              </a:defRPr>
            </a:lvl9pPr>
          </a:lstStyle>
          <a:p>
            <a:fld id="{B89DFF3F-81A2-457B-9823-AF3388EF3906}" type="slidenum">
              <a:rPr lang="th-TH" altLang="th-TH" sz="1800">
                <a:solidFill>
                  <a:srgbClr val="FFFFFF"/>
                </a:solidFill>
              </a:rPr>
              <a:pPr/>
              <a:t>27</a:t>
            </a:fld>
            <a:endParaRPr lang="th-TH" altLang="th-TH" sz="1800">
              <a:solidFill>
                <a:srgbClr val="FFFFFF"/>
              </a:solidFill>
            </a:endParaRPr>
          </a:p>
        </p:txBody>
      </p:sp>
      <p:pic>
        <p:nvPicPr>
          <p:cNvPr id="232451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6" t="1173" r="1176" b="5360"/>
          <a:stretch>
            <a:fillRect/>
          </a:stretch>
        </p:blipFill>
        <p:spPr bwMode="auto">
          <a:xfrm>
            <a:off x="66361" y="332656"/>
            <a:ext cx="9058504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548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8194" name="Picture 2" descr="ผลการค้นหารูปภาพสำหรับ ระดับการเรียนรู้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85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15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29" descr="https://blog.eduzones.com/images/blog/hawaiiku70/20130208180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6" y="-12898"/>
            <a:ext cx="3606260" cy="194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31" descr="http://www.phrae2.com/xn--22c9be4cqrb8m1c/wp-content/uploads/2011/12/exam-phrae2-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0"/>
            <a:ext cx="2644618" cy="192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33" descr="http://online.theactkk.net/system_news/userfiles/image/Quota%204%20University/9_9_57/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513" y="-12898"/>
            <a:ext cx="2910455" cy="194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907704" y="1972347"/>
            <a:ext cx="5400600" cy="3444190"/>
            <a:chOff x="1907704" y="2492896"/>
            <a:chExt cx="5400600" cy="3444190"/>
          </a:xfrm>
        </p:grpSpPr>
        <p:sp>
          <p:nvSpPr>
            <p:cNvPr id="6" name="TextBox 5"/>
            <p:cNvSpPr txBox="1"/>
            <p:nvPr/>
          </p:nvSpPr>
          <p:spPr>
            <a:xfrm>
              <a:off x="1907704" y="2492896"/>
              <a:ext cx="5400600" cy="707886"/>
            </a:xfrm>
            <a:prstGeom prst="rect">
              <a:avLst/>
            </a:prstGeom>
            <a:solidFill>
              <a:srgbClr val="62139E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th-TH" sz="4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itchFamily="18" charset="-34"/>
                  <a:cs typeface="JasmineUPC" pitchFamily="18" charset="-34"/>
                </a:rPr>
                <a:t>การสอบ/การประเมินผล</a:t>
              </a:r>
              <a:endPara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907704" y="3854951"/>
              <a:ext cx="5400600" cy="707886"/>
            </a:xfrm>
            <a:prstGeom prst="rect">
              <a:avLst/>
            </a:prstGeom>
            <a:solidFill>
              <a:srgbClr val="219797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th-TH" sz="4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itchFamily="18" charset="-34"/>
                  <a:cs typeface="JasmineUPC" pitchFamily="18" charset="-34"/>
                </a:rPr>
                <a:t>การสอนและการเรียน</a:t>
              </a:r>
              <a:endPara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907704" y="5229200"/>
              <a:ext cx="5400600" cy="707886"/>
            </a:xfrm>
            <a:prstGeom prst="rect">
              <a:avLst/>
            </a:prstGeom>
            <a:solidFill>
              <a:srgbClr val="D6009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th-TH" sz="4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itchFamily="18" charset="-34"/>
                  <a:cs typeface="JasmineUPC" pitchFamily="18" charset="-34"/>
                </a:rPr>
                <a:t>หลักสูตร</a:t>
              </a:r>
              <a:endPara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cs typeface="JasmineUPC" pitchFamily="18" charset="-34"/>
              </a:endParaRPr>
            </a:p>
          </p:txBody>
        </p:sp>
        <p:sp>
          <p:nvSpPr>
            <p:cNvPr id="8" name="ลูกศรลง 7"/>
            <p:cNvSpPr/>
            <p:nvPr/>
          </p:nvSpPr>
          <p:spPr>
            <a:xfrm>
              <a:off x="4958205" y="3284984"/>
              <a:ext cx="549899" cy="50405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6" name="ลูกศรลง 15"/>
            <p:cNvSpPr/>
            <p:nvPr/>
          </p:nvSpPr>
          <p:spPr>
            <a:xfrm>
              <a:off x="5004048" y="4725144"/>
              <a:ext cx="549899" cy="50405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4" name="ลูกศรขึ้น 13"/>
            <p:cNvSpPr/>
            <p:nvPr/>
          </p:nvSpPr>
          <p:spPr>
            <a:xfrm>
              <a:off x="3275856" y="3284984"/>
              <a:ext cx="504056" cy="504056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8" name="ลูกศรขึ้น 17"/>
            <p:cNvSpPr/>
            <p:nvPr/>
          </p:nvSpPr>
          <p:spPr>
            <a:xfrm>
              <a:off x="3383868" y="4653136"/>
              <a:ext cx="504056" cy="504056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800">
                <a:solidFill>
                  <a:srgbClr val="FFFFFF"/>
                </a:solidFill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06" b="23522"/>
          <a:stretch/>
        </p:blipFill>
        <p:spPr>
          <a:xfrm>
            <a:off x="4936" y="5511135"/>
            <a:ext cx="9144000" cy="134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54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6" t="46817" r="5720" b="26005"/>
          <a:stretch/>
        </p:blipFill>
        <p:spPr>
          <a:xfrm>
            <a:off x="-108520" y="5076487"/>
            <a:ext cx="9269560" cy="1776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8012" y="1247640"/>
            <a:ext cx="9169052" cy="3231654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th-TH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</a:t>
            </a:r>
            <a:r>
              <a:rPr lang="th-TH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  </a:t>
            </a:r>
            <a:r>
              <a:rPr lang="th-TH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</a:rPr>
              <a:t>วัตถุประสงค์</a:t>
            </a:r>
            <a:endParaRPr lang="th-TH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+mj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</a:t>
            </a:r>
            <a:r>
              <a:rPr lang="th-TH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 1.  เพื่อ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เป็นเครื่องมือที่ช่วยให้การแลกเปลี่ยน</a:t>
            </a:r>
            <a:r>
              <a:rPr lang="th-TH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เรียนรู้ประสิทธิภาพ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/>
            </a:r>
            <a:b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</a:b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 </a:t>
            </a:r>
            <a:r>
              <a:rPr lang="th-TH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2.  เพื่อให้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เกิดการ</a:t>
            </a:r>
            <a:r>
              <a:rPr lang="th-TH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ร่วมมือรวม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พลังของทุกฝ่ายในการพัฒนาการเรียนการสอนสู่คุณภาพของผู้เรียน</a:t>
            </a:r>
            <a:b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</a:b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   </a:t>
            </a:r>
            <a:r>
              <a:rPr lang="th-TH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3.  เพื่อให้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เกิดการพัฒนาวิชาชีพครู</a:t>
            </a:r>
            <a:r>
              <a:rPr lang="th-TH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ด้วยการ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พัฒนาผู้เรียน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7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sz="6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8012" y="4451018"/>
            <a:ext cx="9144000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PLC</a:t>
            </a:r>
            <a:r>
              <a:rPr lang="en-SG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 </a:t>
            </a:r>
            <a:r>
              <a:rPr lang="th-TH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ถือ</a:t>
            </a:r>
            <a:r>
              <a:rPr lang="th-TH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ว่า  ทุก</a:t>
            </a:r>
            <a:r>
              <a:rPr lang="th-TH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คนคือคนเชี่ยวชาญในงานนั้น </a:t>
            </a:r>
            <a:r>
              <a:rPr lang="th-TH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จึง</a:t>
            </a:r>
            <a:r>
              <a:rPr lang="th-TH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เรียนรู้ร่วมกันได้</a:t>
            </a:r>
          </a:p>
        </p:txBody>
      </p:sp>
    </p:spTree>
    <p:extLst>
      <p:ext uri="{BB962C8B-B14F-4D97-AF65-F5344CB8AC3E}">
        <p14:creationId xmlns:p14="http://schemas.microsoft.com/office/powerpoint/2010/main" val="15813675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Georgia" pitchFamily="18" charset="0"/>
                <a:cs typeface="Angsana New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eorgia" pitchFamily="18" charset="0"/>
                <a:cs typeface="Angsana New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eorgia" pitchFamily="18" charset="0"/>
                <a:cs typeface="Angsana New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eorgia" pitchFamily="18" charset="0"/>
                <a:cs typeface="Angsana New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eorgia" pitchFamily="18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eorgia" pitchFamily="18" charset="0"/>
                <a:cs typeface="Angsana New" pitchFamily="18" charset="-34"/>
              </a:defRPr>
            </a:lvl9pPr>
          </a:lstStyle>
          <a:p>
            <a:fld id="{D0E5CE7C-0DF6-4C13-9523-CD1BA22251C5}" type="slidenum">
              <a:rPr lang="en-US" sz="900">
                <a:solidFill>
                  <a:schemeClr val="accent1"/>
                </a:solidFill>
              </a:rPr>
              <a:pPr/>
              <a:t>30</a:t>
            </a:fld>
            <a:endParaRPr lang="en-US" sz="900">
              <a:solidFill>
                <a:schemeClr val="accent1"/>
              </a:solidFill>
            </a:endParaRPr>
          </a:p>
        </p:txBody>
      </p:sp>
      <p:pic>
        <p:nvPicPr>
          <p:cNvPr id="31641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46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img.ehowcdn.com/article-new/ds-photo/getty/article/227/174/stk146472rke_X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0"/>
            <a:ext cx="5521325" cy="638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16091" y="1117269"/>
            <a:ext cx="9144000" cy="2308324"/>
          </a:xfrm>
          <a:prstGeom prst="rect">
            <a:avLst/>
          </a:prstGeom>
          <a:solidFill>
            <a:srgbClr val="FFFF00">
              <a:alpha val="75000"/>
            </a:srgb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คุณภาพที่ต้องการให้เกิดขึ้นในตัว</a:t>
            </a:r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ผู้เรียน</a:t>
            </a:r>
          </a:p>
          <a:p>
            <a:pPr algn="ctr">
              <a:defRPr/>
            </a:pPr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เป็น</a:t>
            </a:r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สิ่งที่ผู้เรียนพึง</a:t>
            </a:r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รู้และ</a:t>
            </a:r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ปฏิบัติได้</a:t>
            </a:r>
            <a:b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</a:br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เมื่อจบการศึกษา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425593"/>
            <a:ext cx="9144000" cy="1938992"/>
          </a:xfrm>
          <a:prstGeom prst="rect">
            <a:avLst/>
          </a:prstGeom>
          <a:solidFill>
            <a:srgbClr val="0070C0">
              <a:alpha val="52000"/>
            </a:srgb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ความรู้ ความสามารถ </a:t>
            </a:r>
            <a:endParaRPr lang="th-TH" sz="60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+mj-cs"/>
            </a:endParaRPr>
          </a:p>
          <a:p>
            <a:pPr algn="ctr">
              <a:defRPr/>
            </a:pPr>
            <a:r>
              <a:rPr lang="th-TH" sz="6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ทักษะ</a:t>
            </a:r>
            <a:r>
              <a:rPr lang="th-TH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และคุณลักษณะ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05" b="23522"/>
          <a:stretch/>
        </p:blipFill>
        <p:spPr>
          <a:xfrm>
            <a:off x="4936" y="5364585"/>
            <a:ext cx="9144000" cy="14934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943" y="188640"/>
            <a:ext cx="5443538" cy="923330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itchFamily="18" charset="-34"/>
                <a:ea typeface="Tahoma" pitchFamily="34" charset="0"/>
                <a:cs typeface="+mj-cs"/>
              </a:rPr>
              <a:t>มาตรฐานการเรียนรู้</a:t>
            </a:r>
          </a:p>
        </p:txBody>
      </p:sp>
    </p:spTree>
    <p:extLst>
      <p:ext uri="{BB962C8B-B14F-4D97-AF65-F5344CB8AC3E}">
        <p14:creationId xmlns:p14="http://schemas.microsoft.com/office/powerpoint/2010/main" val="17940410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6" descr="http://www.synaptic.co.th/images/gti/759102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188913"/>
            <a:ext cx="4111625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24128" y="227198"/>
            <a:ext cx="3081338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8000" b="1" dirty="0">
                <a:solidFill>
                  <a:schemeClr val="tx1"/>
                </a:solidFill>
                <a:latin typeface="JasmineUPC" pitchFamily="18" charset="-34"/>
                <a:ea typeface="Tahoma" pitchFamily="34" charset="0"/>
                <a:cs typeface="+mj-cs"/>
              </a:rPr>
              <a:t>ตัวชี้วัด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544" y="1916832"/>
            <a:ext cx="8007350" cy="2123658"/>
          </a:xfrm>
          <a:prstGeom prst="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สิ่งที่นักเรียน</a:t>
            </a:r>
            <a:r>
              <a:rPr lang="th-TH" sz="6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พึงรู้</a:t>
            </a:r>
            <a:r>
              <a:rPr lang="th-TH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และ</a:t>
            </a:r>
            <a:r>
              <a:rPr lang="th-TH" sz="6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ปฏิบัติได้ </a:t>
            </a:r>
            <a:endParaRPr lang="th-TH" sz="66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+mj-cs"/>
            </a:endParaRPr>
          </a:p>
          <a:p>
            <a:pPr algn="ctr">
              <a:defRPr/>
            </a:pPr>
            <a:r>
              <a:rPr lang="th-TH" sz="6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สะท้อน</a:t>
            </a:r>
            <a:r>
              <a:rPr lang="th-TH" sz="6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ถึงมาตรฐานการเรียนรู้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7544" y="4221088"/>
            <a:ext cx="8007350" cy="2123658"/>
          </a:xfrm>
          <a:prstGeom prst="rect">
            <a:avLst/>
          </a:prstGeom>
          <a:solidFill>
            <a:srgbClr val="FFFF00">
              <a:alpha val="52000"/>
            </a:srgb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th-TH" sz="6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ตัวชี้วัด  แสดง</a:t>
            </a:r>
            <a:r>
              <a:rPr lang="th-TH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ถึง</a:t>
            </a:r>
            <a:r>
              <a:rPr lang="th-TH" sz="6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เนื้อหา</a:t>
            </a:r>
          </a:p>
          <a:p>
            <a:pPr algn="ctr">
              <a:defRPr/>
            </a:pPr>
            <a:r>
              <a:rPr lang="th-TH" sz="6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และ</a:t>
            </a:r>
            <a:r>
              <a:rPr lang="th-TH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การ</a:t>
            </a:r>
            <a:r>
              <a:rPr lang="th-TH" sz="6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เรียนการ</a:t>
            </a:r>
            <a:r>
              <a:rPr lang="th-TH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สอน</a:t>
            </a:r>
          </a:p>
        </p:txBody>
      </p:sp>
    </p:spTree>
    <p:extLst>
      <p:ext uri="{BB962C8B-B14F-4D97-AF65-F5344CB8AC3E}">
        <p14:creationId xmlns:p14="http://schemas.microsoft.com/office/powerpoint/2010/main" val="313798344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03" r="6550" b="16212"/>
          <a:stretch/>
        </p:blipFill>
        <p:spPr>
          <a:xfrm>
            <a:off x="2257" y="3959923"/>
            <a:ext cx="9141743" cy="28980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1993" y="1925594"/>
            <a:ext cx="2358901" cy="1446550"/>
          </a:xfrm>
          <a:prstGeom prst="rect">
            <a:avLst/>
          </a:prstGeom>
          <a:solidFill>
            <a:srgbClr val="00B0F0">
              <a:alpha val="35000"/>
            </a:srgb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 n S e e D a n g" pitchFamily="50" charset="-34"/>
                <a:cs typeface="+mj-cs"/>
              </a:rPr>
              <a:t>มาตรฐาน</a:t>
            </a:r>
          </a:p>
          <a:p>
            <a:pPr algn="ctr">
              <a:defRPr/>
            </a:pPr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 n S e e D a n g" pitchFamily="50" charset="-34"/>
                <a:cs typeface="+mj-cs"/>
              </a:rPr>
              <a:t>และ</a:t>
            </a:r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 n S e e D a n g" pitchFamily="50" charset="-34"/>
                <a:cs typeface="+mj-cs"/>
              </a:rPr>
              <a:t>ตัวชี้วัด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02632" y="1792231"/>
            <a:ext cx="5354638" cy="769441"/>
          </a:xfrm>
          <a:prstGeom prst="rect">
            <a:avLst/>
          </a:prstGeom>
          <a:solidFill>
            <a:srgbClr val="92D050">
              <a:alpha val="78000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นักเรียนรู้อะไร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: </a:t>
            </a:r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สาระการเรียนรู้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23406" y="2794298"/>
            <a:ext cx="5713090" cy="3046988"/>
          </a:xfrm>
          <a:prstGeom prst="rect">
            <a:avLst/>
          </a:prstGeom>
          <a:solidFill>
            <a:schemeClr val="accent4">
              <a:lumMod val="50000"/>
              <a:alpha val="89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นักเรียนทำอะไร</a:t>
            </a:r>
            <a:r>
              <a:rPr lang="th-TH" sz="4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ได้</a:t>
            </a:r>
            <a:r>
              <a:rPr lang="en-US" sz="4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 : </a:t>
            </a:r>
            <a:endParaRPr lang="th-TH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+mj-cs"/>
            </a:endParaRPr>
          </a:p>
          <a:p>
            <a:pPr>
              <a:defRPr/>
            </a:pPr>
            <a:r>
              <a:rPr lang="th-TH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       </a:t>
            </a:r>
            <a:r>
              <a:rPr lang="th-TH" sz="4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วัตถุประสงค์</a:t>
            </a:r>
            <a:endParaRPr lang="th-TH" sz="4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+mj-cs"/>
            </a:endParaRPr>
          </a:p>
          <a:p>
            <a:pPr>
              <a:defRPr/>
            </a:pPr>
            <a:r>
              <a:rPr lang="th-TH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        การวัดและประเมินผล</a:t>
            </a:r>
          </a:p>
          <a:p>
            <a:pPr>
              <a:defRPr/>
            </a:pPr>
            <a:r>
              <a:rPr lang="th-TH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แนวทางการจัดการเรียนการสอน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3294" y="160764"/>
            <a:ext cx="2465536" cy="1107996"/>
          </a:xfrm>
          <a:prstGeom prst="rect">
            <a:avLst/>
          </a:prstGeom>
          <a:solidFill>
            <a:srgbClr val="00B0F0">
              <a:alpha val="58000"/>
            </a:srgb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 n S e e D a n g" pitchFamily="50" charset="-34"/>
                <a:cs typeface="+mj-cs"/>
              </a:rPr>
              <a:t>หลักสูตร</a:t>
            </a:r>
          </a:p>
        </p:txBody>
      </p:sp>
      <p:sp>
        <p:nvSpPr>
          <p:cNvPr id="2" name="Right Arrow 1"/>
          <p:cNvSpPr/>
          <p:nvPr/>
        </p:nvSpPr>
        <p:spPr>
          <a:xfrm rot="5400000">
            <a:off x="836738" y="1403884"/>
            <a:ext cx="602903" cy="440518"/>
          </a:xfrm>
          <a:prstGeom prst="righ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627783" y="1638002"/>
            <a:ext cx="809451" cy="1156296"/>
          </a:xfrm>
          <a:prstGeom prst="righ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49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2" grpId="0" animBg="1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615493"/>
              </p:ext>
            </p:extLst>
          </p:nvPr>
        </p:nvGraphicFramePr>
        <p:xfrm>
          <a:off x="467544" y="406693"/>
          <a:ext cx="6480720" cy="15841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80720"/>
              </a:tblGrid>
              <a:tr h="10794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+mj-cs"/>
                        </a:rPr>
                        <a:t> </a:t>
                      </a:r>
                      <a:r>
                        <a:rPr lang="th-TH" sz="66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+mj-cs"/>
                        </a:rPr>
                        <a:t>ตัวชี้วัด</a:t>
                      </a:r>
                      <a:endParaRPr lang="en-US" sz="4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+mj-cs"/>
                      </a:endParaRPr>
                    </a:p>
                  </a:txBody>
                  <a:tcPr marL="58218" marR="58218" marT="0" marB="0">
                    <a:solidFill>
                      <a:srgbClr val="0070C0"/>
                    </a:solidFill>
                  </a:tcPr>
                </a:tc>
              </a:tr>
              <a:tr h="504696">
                <a:tc>
                  <a:txBody>
                    <a:bodyPr/>
                    <a:lstStyle/>
                    <a:p>
                      <a:pPr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endParaRPr lang="th-TH" sz="40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+mj-cs"/>
                      </a:endParaRPr>
                    </a:p>
                    <a:p>
                      <a:pPr>
                        <a:lnSpc>
                          <a:spcPts val="1900"/>
                        </a:lnSpc>
                        <a:spcAft>
                          <a:spcPts val="0"/>
                        </a:spcAft>
                      </a:pPr>
                      <a:r>
                        <a:rPr lang="th-TH" sz="4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+mj-cs"/>
                        </a:rPr>
                        <a:t>1. วิเคราะห์</a:t>
                      </a:r>
                      <a:r>
                        <a:rPr lang="th-TH" sz="4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+mj-cs"/>
                        </a:rPr>
                        <a:t>ชนิดและหน้าที่ของ</a:t>
                      </a:r>
                      <a:r>
                        <a:rPr lang="th-TH" sz="4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ea typeface="Tahoma" pitchFamily="34" charset="0"/>
                          <a:cs typeface="+mj-cs"/>
                        </a:rPr>
                        <a:t>คำในประโยค</a:t>
                      </a:r>
                      <a:endParaRPr lang="en-US" sz="4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ea typeface="Tahoma" pitchFamily="34" charset="0"/>
                        <a:cs typeface="+mj-cs"/>
                      </a:endParaRPr>
                    </a:p>
                  </a:txBody>
                  <a:tcPr marL="58218" marR="58218" marT="0" marB="0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545935"/>
              </p:ext>
            </p:extLst>
          </p:nvPr>
        </p:nvGraphicFramePr>
        <p:xfrm>
          <a:off x="504032" y="2808288"/>
          <a:ext cx="4895850" cy="1767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95850"/>
              </a:tblGrid>
              <a:tr h="4663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+mj-cs"/>
                        </a:rPr>
                        <a:t> </a:t>
                      </a:r>
                      <a:r>
                        <a:rPr lang="th-TH" sz="3200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+mj-cs"/>
                        </a:rPr>
                        <a:t>ผู้</a:t>
                      </a:r>
                      <a:r>
                        <a:rPr lang="th-TH" sz="3200" dirty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+mj-cs"/>
                        </a:rPr>
                        <a:t>เรียนรู้อะไร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+mj-cs"/>
                      </a:endParaRPr>
                    </a:p>
                  </a:txBody>
                  <a:tcPr marL="58211" marR="58211" marT="0" marB="0">
                    <a:solidFill>
                      <a:srgbClr val="FFFF00"/>
                    </a:solidFill>
                  </a:tcPr>
                </a:tc>
              </a:tr>
              <a:tr h="12345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dirty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+mj-cs"/>
                        </a:rPr>
                        <a:t>รู้จักชนิดและหน้าที่ของ</a:t>
                      </a:r>
                      <a:r>
                        <a:rPr lang="th-TH" sz="2800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+mj-cs"/>
                        </a:rPr>
                        <a:t>คำนาม</a:t>
                      </a:r>
                      <a:r>
                        <a:rPr lang="th-TH" sz="2800" baseline="0" dirty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+mj-cs"/>
                        </a:rPr>
                        <a:t> </a:t>
                      </a:r>
                      <a:r>
                        <a:rPr lang="th-TH" sz="2800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+mj-cs"/>
                        </a:rPr>
                        <a:t>คำ</a:t>
                      </a:r>
                      <a:r>
                        <a:rPr lang="th-TH" sz="2800" dirty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+mj-cs"/>
                        </a:rPr>
                        <a:t>สรรพนาม  </a:t>
                      </a:r>
                      <a:endParaRPr lang="th-TH" sz="2800" dirty="0" smtClean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+mj-c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800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+mj-cs"/>
                        </a:rPr>
                        <a:t>คำกริยา  </a:t>
                      </a:r>
                      <a:r>
                        <a:rPr lang="th-TH" sz="2800" dirty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+mj-cs"/>
                        </a:rPr>
                        <a:t>คำวิเศษณ์  </a:t>
                      </a:r>
                      <a:r>
                        <a:rPr lang="th-TH" sz="2800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+mj-cs"/>
                        </a:rPr>
                        <a:t/>
                      </a:r>
                      <a:br>
                        <a:rPr lang="th-TH" sz="2800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+mj-cs"/>
                        </a:rPr>
                      </a:br>
                      <a:r>
                        <a:rPr lang="th-TH" sz="2800" dirty="0" smtClean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+mj-cs"/>
                        </a:rPr>
                        <a:t>คำ</a:t>
                      </a:r>
                      <a:r>
                        <a:rPr lang="th-TH" sz="2800" dirty="0">
                          <a:solidFill>
                            <a:schemeClr val="bg1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+mj-cs"/>
                        </a:rPr>
                        <a:t>บุพบท  คำสันธาน  คำอุทาน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+mj-cs"/>
                      </a:endParaRPr>
                    </a:p>
                  </a:txBody>
                  <a:tcPr marL="58211" marR="58211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301590"/>
              </p:ext>
            </p:extLst>
          </p:nvPr>
        </p:nvGraphicFramePr>
        <p:xfrm>
          <a:off x="323528" y="5194300"/>
          <a:ext cx="4897437" cy="14066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97437"/>
              </a:tblGrid>
              <a:tr h="6751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2547_Dthin" pitchFamily="2" charset="0"/>
                          <a:ea typeface="Tahoma" pitchFamily="34" charset="0"/>
                          <a:cs typeface="+mj-cs"/>
                        </a:rPr>
                        <a:t> </a:t>
                      </a:r>
                      <a:r>
                        <a:rPr lang="th-TH" sz="3600" dirty="0" smtClean="0">
                          <a:solidFill>
                            <a:schemeClr val="tx1"/>
                          </a:solidFill>
                          <a:effectLst/>
                          <a:latin typeface="2547_Dthin" pitchFamily="2" charset="0"/>
                          <a:ea typeface="Tahoma" pitchFamily="34" charset="0"/>
                          <a:cs typeface="+mj-cs"/>
                        </a:rPr>
                        <a:t>ผู้เรียน</a:t>
                      </a:r>
                      <a:r>
                        <a:rPr lang="th-TH" sz="3600" dirty="0">
                          <a:solidFill>
                            <a:schemeClr val="tx1"/>
                          </a:solidFill>
                          <a:effectLst/>
                          <a:latin typeface="2547_Dthin" pitchFamily="2" charset="0"/>
                          <a:ea typeface="Tahoma" pitchFamily="34" charset="0"/>
                          <a:cs typeface="+mj-cs"/>
                        </a:rPr>
                        <a:t>ทำอะไรได้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2547_Dthin" pitchFamily="2" charset="0"/>
                        <a:ea typeface="Tahoma" pitchFamily="34" charset="0"/>
                        <a:cs typeface="+mj-cs"/>
                      </a:endParaRPr>
                    </a:p>
                  </a:txBody>
                  <a:tcPr marL="58230" marR="58230" marT="0" marB="0">
                    <a:solidFill>
                      <a:srgbClr val="FFC000"/>
                    </a:solidFill>
                  </a:tcPr>
                </a:tc>
              </a:tr>
              <a:tr h="6209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dirty="0" smtClean="0">
                          <a:solidFill>
                            <a:schemeClr val="tx1"/>
                          </a:solidFill>
                          <a:effectLst/>
                          <a:latin typeface="2547_Dthin" pitchFamily="2" charset="0"/>
                          <a:ea typeface="Tahoma" pitchFamily="34" charset="0"/>
                          <a:cs typeface="+mj-cs"/>
                        </a:rPr>
                        <a:t>มีเขียน</a:t>
                      </a: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2547_Dthin" pitchFamily="2" charset="0"/>
                          <a:ea typeface="Tahoma" pitchFamily="34" charset="0"/>
                          <a:cs typeface="+mj-cs"/>
                        </a:rPr>
                        <a:t>วิเคราะห์คำตามชนิดของ</a:t>
                      </a:r>
                      <a:r>
                        <a:rPr lang="th-TH" sz="2400" dirty="0" smtClean="0">
                          <a:solidFill>
                            <a:schemeClr val="tx1"/>
                          </a:solidFill>
                          <a:effectLst/>
                          <a:latin typeface="2547_Dthin" pitchFamily="2" charset="0"/>
                          <a:ea typeface="Tahoma" pitchFamily="34" charset="0"/>
                          <a:cs typeface="+mj-cs"/>
                        </a:rPr>
                        <a:t>คำ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2400" dirty="0" smtClean="0">
                          <a:solidFill>
                            <a:schemeClr val="tx1"/>
                          </a:solidFill>
                          <a:effectLst/>
                          <a:latin typeface="2547_Dthin" pitchFamily="2" charset="0"/>
                          <a:ea typeface="Tahoma" pitchFamily="34" charset="0"/>
                          <a:cs typeface="+mj-cs"/>
                        </a:rPr>
                        <a:t>และ</a:t>
                      </a:r>
                      <a:r>
                        <a:rPr lang="th-TH" sz="2400" dirty="0">
                          <a:solidFill>
                            <a:schemeClr val="tx1"/>
                          </a:solidFill>
                          <a:effectLst/>
                          <a:latin typeface="2547_Dthin" pitchFamily="2" charset="0"/>
                          <a:ea typeface="Tahoma" pitchFamily="34" charset="0"/>
                          <a:cs typeface="+mj-cs"/>
                        </a:rPr>
                        <a:t>หน้าที่ของคำในประโยคได้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2547_Dthin" pitchFamily="2" charset="0"/>
                        <a:ea typeface="Tahoma" pitchFamily="34" charset="0"/>
                        <a:cs typeface="+mj-cs"/>
                      </a:endParaRPr>
                    </a:p>
                  </a:txBody>
                  <a:tcPr marL="58230" marR="58230" marT="0" marB="0"/>
                </a:tc>
              </a:tr>
            </a:tbl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100408" y="3861048"/>
            <a:ext cx="2736850" cy="522288"/>
          </a:xfrm>
          <a:prstGeom prst="rect">
            <a:avLst/>
          </a:prstGeom>
          <a:solidFill>
            <a:schemeClr val="accent1">
              <a:alpha val="5215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สาระการเรียนรู้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953140" y="5195888"/>
            <a:ext cx="2735263" cy="523875"/>
          </a:xfrm>
          <a:prstGeom prst="rect">
            <a:avLst/>
          </a:prstGeom>
          <a:solidFill>
            <a:srgbClr val="00B050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วัตถุประสงค์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957888" y="5719763"/>
            <a:ext cx="2735262" cy="523220"/>
          </a:xfrm>
          <a:prstGeom prst="rect">
            <a:avLst/>
          </a:prstGeom>
          <a:solidFill>
            <a:srgbClr val="92D050">
              <a:alpha val="5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การวัดและประเมินผล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5577922" y="3859461"/>
            <a:ext cx="360363" cy="523875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5399882" y="5253038"/>
            <a:ext cx="360362" cy="466725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448414" y="5963444"/>
            <a:ext cx="360362" cy="466725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228184" y="2733106"/>
            <a:ext cx="2736850" cy="522288"/>
          </a:xfrm>
          <a:prstGeom prst="rect">
            <a:avLst/>
          </a:prstGeom>
          <a:solidFill>
            <a:schemeClr val="accent1">
              <a:alpha val="5215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แนวการสอน</a:t>
            </a:r>
            <a:endParaRPr lang="th-TH" b="1" dirty="0">
              <a:solidFill>
                <a:srgbClr val="000000"/>
              </a:solidFill>
              <a:latin typeface="Tahoma" pitchFamily="34" charset="0"/>
              <a:cs typeface="+mj-cs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4238886" y="2780928"/>
            <a:ext cx="1861522" cy="4846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73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1266" name="Picture 2" descr="ผลการค้นหารูปภาพสำหรับ Lesson Study คื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" t="9921"/>
          <a:stretch/>
        </p:blipFill>
        <p:spPr bwMode="auto">
          <a:xfrm>
            <a:off x="179512" y="22653"/>
            <a:ext cx="8676456" cy="683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0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6" name="Picture 2" descr="ผลการค้นหารูปภาพสำหรับ active learning คื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819272" cy="678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79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42" name="Picture 2" descr="http://1.bp.blogspot.com/-vUja9nojIg0/UyStJ1HwE6I/AAAAAAAAyoc/eu_jCd1k7f4/s1600/%E0%B8%AB%E0%B8%A5%E0%B8%B1%E0%B8%81%E0%B8%AA%E0%B8%B9%E0%B8%95%E0%B8%A3+%E0%B9%93PB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"/>
            <a:ext cx="89289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96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102" name="Picture 6" descr="ผลการค้นหารูปภาพสำหรับ การสอนแบบโครงงาน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9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37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9218" name="Picture 2" descr="https://3.bp.blogspot.com/-EAQlFrut9sk/U7_tEMOV2FI/AAAAAAAA4qA/6BxN5_OheGA/w877-h658-no/Slide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18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200329"/>
            <a:ext cx="9144000" cy="101566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6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+mj-cs"/>
              </a:rPr>
              <a:t>องค์ประกอบสำคัญ </a:t>
            </a:r>
            <a:r>
              <a:rPr lang="en-US" sz="4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+mj-cs"/>
              </a:rPr>
              <a:t>PLC</a:t>
            </a:r>
            <a:endParaRPr lang="th-TH" sz="44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+mj-cs"/>
            </a:endParaRPr>
          </a:p>
        </p:txBody>
      </p:sp>
      <p:sp>
        <p:nvSpPr>
          <p:cNvPr id="220164" name="TextBox 6"/>
          <p:cNvSpPr txBox="1">
            <a:spLocks noChangeArrowheads="1"/>
          </p:cNvSpPr>
          <p:nvPr/>
        </p:nvSpPr>
        <p:spPr bwMode="auto">
          <a:xfrm>
            <a:off x="0" y="2215992"/>
            <a:ext cx="9144000" cy="440120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eaLnBrk="1" hangingPunct="1"/>
            <a:r>
              <a:rPr lang="th-TH" sz="4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 </a:t>
            </a:r>
            <a:r>
              <a:rPr lang="th-TH" sz="40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     1.  ต้อง</a:t>
            </a:r>
            <a:r>
              <a:rPr lang="th-TH" sz="4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มีวิสัยทัศน์ร่วมกัน </a:t>
            </a:r>
            <a:r>
              <a:rPr lang="th-TH" sz="40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  หมายถึง   มี</a:t>
            </a:r>
            <a:r>
              <a:rPr lang="th-TH" sz="4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เป้าหมาย </a:t>
            </a:r>
            <a:r>
              <a:rPr lang="th-TH" sz="40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  ทิศทาง</a:t>
            </a:r>
          </a:p>
          <a:p>
            <a:pPr eaLnBrk="1" hangingPunct="1"/>
            <a:r>
              <a:rPr lang="th-TH" sz="4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 </a:t>
            </a:r>
            <a:r>
              <a:rPr lang="th-TH" sz="40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 เดียวกัน   มุ่งสู่การ</a:t>
            </a:r>
            <a:r>
              <a:rPr lang="th-TH" sz="4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พัฒนาการเรียนการสอนสู่คุณภาพ</a:t>
            </a:r>
            <a:r>
              <a:rPr lang="th-TH" sz="40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ผู้เรียน</a:t>
            </a:r>
          </a:p>
          <a:p>
            <a:pPr eaLnBrk="1" hangingPunct="1"/>
            <a:r>
              <a:rPr lang="th-TH" sz="40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       2.  ร่วม</a:t>
            </a:r>
            <a:r>
              <a:rPr lang="th-TH" sz="4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แรง </a:t>
            </a:r>
            <a:r>
              <a:rPr lang="th-TH" sz="40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 ร่วม</a:t>
            </a:r>
            <a:r>
              <a:rPr lang="th-TH" sz="4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ใจ </a:t>
            </a:r>
            <a:r>
              <a:rPr lang="th-TH" sz="40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 และ</a:t>
            </a:r>
            <a:r>
              <a:rPr lang="th-TH" sz="4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ร่วมมือ  หมายถึง </a:t>
            </a:r>
            <a:r>
              <a:rPr lang="th-TH" sz="40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 เปิด</a:t>
            </a:r>
            <a:r>
              <a:rPr lang="th-TH" sz="4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ใจ รับฟัง </a:t>
            </a:r>
            <a:endParaRPr lang="th-TH" sz="4000" b="1" dirty="0" smtClean="0">
              <a:solidFill>
                <a:srgbClr val="000000"/>
              </a:solidFill>
              <a:latin typeface="Tahoma" pitchFamily="34" charset="0"/>
              <a:cs typeface="+mj-cs"/>
            </a:endParaRPr>
          </a:p>
          <a:p>
            <a:pPr eaLnBrk="1" hangingPunct="1"/>
            <a:r>
              <a:rPr lang="th-TH" sz="4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 </a:t>
            </a:r>
            <a:r>
              <a:rPr lang="th-TH" sz="40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 เสนอวิธีการ </a:t>
            </a:r>
            <a:r>
              <a:rPr lang="th-TH" sz="4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นำสู่การปฏิบัติและประเมิน</a:t>
            </a:r>
            <a:r>
              <a:rPr lang="th-TH" sz="40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ร่วมกัน  </a:t>
            </a:r>
            <a:r>
              <a:rPr lang="en-SG" sz="28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Open</a:t>
            </a:r>
            <a:r>
              <a:rPr lang="en-SG" sz="40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 </a:t>
            </a:r>
            <a:r>
              <a:rPr lang="th-TH" sz="4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เปิด</a:t>
            </a:r>
            <a:r>
              <a:rPr lang="th-TH" sz="40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ใจ</a:t>
            </a:r>
          </a:p>
          <a:p>
            <a:pPr eaLnBrk="1" hangingPunct="1"/>
            <a:r>
              <a:rPr lang="th-TH" sz="4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 </a:t>
            </a:r>
            <a:r>
              <a:rPr lang="th-TH" sz="40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 รับ</a:t>
            </a:r>
            <a:r>
              <a:rPr lang="th-TH" sz="4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และให้  </a:t>
            </a:r>
            <a:r>
              <a:rPr lang="en-SG" sz="28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care</a:t>
            </a:r>
            <a:r>
              <a:rPr lang="th-TH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 </a:t>
            </a:r>
            <a:r>
              <a:rPr lang="th-TH" sz="40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  และ  </a:t>
            </a:r>
            <a:r>
              <a:rPr lang="en-SG" sz="28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Share</a:t>
            </a:r>
            <a:endParaRPr lang="en-US" sz="2800" b="1" dirty="0">
              <a:solidFill>
                <a:srgbClr val="000000"/>
              </a:solidFill>
              <a:latin typeface="Tahoma" pitchFamily="34" charset="0"/>
              <a:cs typeface="+mj-cs"/>
            </a:endParaRPr>
          </a:p>
          <a:p>
            <a:pPr eaLnBrk="1" hangingPunct="1"/>
            <a:r>
              <a:rPr lang="th-TH" sz="4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/>
            </a:r>
            <a:br>
              <a:rPr lang="th-TH" sz="4000" b="1" dirty="0">
                <a:solidFill>
                  <a:srgbClr val="000000"/>
                </a:solidFill>
                <a:latin typeface="Tahoma" pitchFamily="34" charset="0"/>
                <a:cs typeface="+mj-cs"/>
              </a:rPr>
            </a:br>
            <a:r>
              <a:rPr lang="th-TH" sz="4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        </a:t>
            </a:r>
            <a:endParaRPr lang="en-US" sz="4000" b="1" dirty="0">
              <a:solidFill>
                <a:srgbClr val="000000"/>
              </a:solidFill>
              <a:latin typeface="Tahoma" pitchFamily="34" charset="0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7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sz="6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64" b="23522"/>
          <a:stretch/>
        </p:blipFill>
        <p:spPr>
          <a:xfrm>
            <a:off x="4936" y="5227847"/>
            <a:ext cx="9144000" cy="163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2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2193632"/>
            <a:ext cx="1872208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ปัญหา</a:t>
            </a:r>
            <a:endParaRPr lang="th-TH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9792" y="2207280"/>
            <a:ext cx="1872208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สาเหตุ</a:t>
            </a:r>
            <a:endParaRPr lang="th-TH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8088" y="2188177"/>
            <a:ext cx="3304312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แนวทางแก้ไข</a:t>
            </a:r>
            <a:endParaRPr lang="th-TH" sz="3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8088" y="1058351"/>
            <a:ext cx="3304312" cy="64633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Lesson </a:t>
            </a:r>
            <a:r>
              <a:rPr lang="en-US" sz="36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Study            </a:t>
            </a:r>
            <a:endParaRPr lang="en-US" sz="3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85629" y="3361202"/>
            <a:ext cx="3195792" cy="95410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Active </a:t>
            </a: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leaning</a:t>
            </a:r>
          </a:p>
          <a:p>
            <a:pPr algn="ctr"/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PBL 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2267744" y="2348880"/>
            <a:ext cx="432048" cy="3779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4572000" y="2348880"/>
            <a:ext cx="360040" cy="3675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5400000">
            <a:off x="6048042" y="2865964"/>
            <a:ext cx="536032" cy="440347"/>
          </a:xfrm>
          <a:prstGeom prst="rightArrow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 rot="10800000">
            <a:off x="6084168" y="1630258"/>
            <a:ext cx="452064" cy="502598"/>
          </a:xfrm>
          <a:prstGeom prst="downArrow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pic>
        <p:nvPicPr>
          <p:cNvPr id="3074" name="Picture 2" descr="ผลการค้นหารูปภาพสำหรับ ทางเลือ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73" y="3147087"/>
            <a:ext cx="3683971" cy="362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965943" y="5498068"/>
            <a:ext cx="3195792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PBL 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6012160" y="4365104"/>
            <a:ext cx="708364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1213" y="4841389"/>
            <a:ext cx="1163844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เลือก</a:t>
            </a: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ภาพตลอดแนวของ </a:t>
            </a:r>
            <a:r>
              <a:rPr lang="en-SG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PLC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+mj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5536" y="1196752"/>
            <a:ext cx="1872208" cy="70788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ทีม</a:t>
            </a:r>
            <a:r>
              <a:rPr lang="en-SG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1115616" y="1904638"/>
            <a:ext cx="504056" cy="2835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7601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854142" y="3329216"/>
            <a:ext cx="6289858" cy="187220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261" y="1097789"/>
            <a:ext cx="2592288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PBL 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261" y="2173302"/>
            <a:ext cx="2592288" cy="95410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สร้างแผนการเรียนรู้ร่วมกัน</a:t>
            </a: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64476" y="2254834"/>
            <a:ext cx="6298771" cy="76944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th-TH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นำแผนไปใช้</a:t>
            </a:r>
            <a:endParaRPr lang="en-US" sz="4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7824" y="3618148"/>
            <a:ext cx="1152128" cy="830997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นำผลมาคุย</a:t>
            </a:r>
            <a:endParaRPr 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83968" y="3480490"/>
            <a:ext cx="1152128" cy="156966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ปรับและนำผลมาคุย</a:t>
            </a:r>
            <a:endParaRPr 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99406" y="3462809"/>
            <a:ext cx="1152128" cy="83099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นำผลมาคุย</a:t>
            </a:r>
            <a:endParaRPr 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35608" y="3462809"/>
            <a:ext cx="1152128" cy="156966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ปรับและนำผลมาคุย</a:t>
            </a:r>
            <a:endParaRPr 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25331" y="3444715"/>
            <a:ext cx="1049491" cy="83099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สรุป</a:t>
            </a:r>
          </a:p>
          <a:p>
            <a:pPr algn="ctr"/>
            <a:r>
              <a:rPr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ผล</a:t>
            </a:r>
            <a:endParaRPr 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64476" y="5314813"/>
            <a:ext cx="617202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นวัตกรรม/เผยแพร่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64476" y="6046143"/>
            <a:ext cx="617202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ปรับใช้ใหม่และย้อนไปใช้ใหม่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1520" y="5314813"/>
            <a:ext cx="2592288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สำเร็จ</a:t>
            </a: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1520" y="6059616"/>
            <a:ext cx="2592288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ไม่สำเร็จ</a:t>
            </a:r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1187015" y="1731581"/>
            <a:ext cx="504056" cy="410010"/>
          </a:xfrm>
          <a:prstGeom prst="down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Bent-Up Arrow 13"/>
          <p:cNvSpPr/>
          <p:nvPr/>
        </p:nvSpPr>
        <p:spPr>
          <a:xfrm rot="5400000">
            <a:off x="1169277" y="3207271"/>
            <a:ext cx="1259612" cy="1224136"/>
          </a:xfrm>
          <a:prstGeom prst="bentUp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Bent-Up Arrow 18"/>
          <p:cNvSpPr/>
          <p:nvPr/>
        </p:nvSpPr>
        <p:spPr>
          <a:xfrm rot="10800000">
            <a:off x="1043608" y="4527331"/>
            <a:ext cx="1224136" cy="787482"/>
          </a:xfrm>
          <a:prstGeom prst="bentUp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TextBox 20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ภาพตลอดแนวของ </a:t>
            </a:r>
            <a:r>
              <a:rPr lang="en-SG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PLC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7591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own Arrow 20"/>
          <p:cNvSpPr/>
          <p:nvPr/>
        </p:nvSpPr>
        <p:spPr>
          <a:xfrm>
            <a:off x="4499992" y="997836"/>
            <a:ext cx="1800200" cy="58719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1110087" y="167300"/>
            <a:ext cx="1440160" cy="477386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310470"/>
            <a:ext cx="2592288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สพป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en-SG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/</a:t>
            </a:r>
            <a:r>
              <a:rPr lang="th-TH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สพ</a:t>
            </a:r>
            <a:r>
              <a:rPr lang="th-TH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ม.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4747" y="986090"/>
            <a:ext cx="2597093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กำหนดนโยบาย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0523" y="1661710"/>
            <a:ext cx="258955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ส่งเสริม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552" y="2337330"/>
            <a:ext cx="258123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นิเทศ /ติดตาม/กำกับและประเมินผล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07904" y="530010"/>
            <a:ext cx="5256584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โรงเรียน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07904" y="1191982"/>
            <a:ext cx="3384376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รวมกลุ่ม </a:t>
            </a:r>
            <a:r>
              <a:rPr lang="en-SG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7904" y="1780121"/>
            <a:ext cx="3384376" cy="13234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2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1:</a:t>
            </a:r>
            <a:r>
              <a:rPr lang="th-TH" sz="2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ค้นหาปัญหา</a:t>
            </a:r>
          </a:p>
          <a:p>
            <a:pPr algn="ctr"/>
            <a:r>
              <a:rPr lang="th-TH" sz="2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หาสาเหตุและแนวทางแก้ไข</a:t>
            </a:r>
          </a:p>
          <a:p>
            <a:pPr algn="ctr"/>
            <a:r>
              <a:rPr lang="th-TH" sz="2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สรุปแนวทาง</a:t>
            </a:r>
            <a:br>
              <a:rPr lang="th-TH" sz="2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2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สร้างวิธีการตามแนวทาง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96846" y="3272072"/>
            <a:ext cx="3384376" cy="132343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2:</a:t>
            </a:r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นำสู่การปฏิบัติ</a:t>
            </a:r>
          </a:p>
          <a:p>
            <a:pPr algn="ctr"/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ลงมือตามแนวทาง</a:t>
            </a:r>
            <a:b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พบกลุ่ม</a:t>
            </a:r>
            <a:b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สรุปผลที่ได้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29858" y="4705458"/>
            <a:ext cx="3384376" cy="923330"/>
          </a:xfrm>
          <a:prstGeom prst="rect">
            <a:avLst/>
          </a:prstGeom>
          <a:solidFill>
            <a:srgbClr val="92D050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3:</a:t>
            </a:r>
            <a:r>
              <a:rPr lang="th-TH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สรุปแนวทาง</a:t>
            </a:r>
            <a:br>
              <a:rPr lang="th-TH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พบกลุ่มนำผล/สะท้อนผล</a:t>
            </a:r>
            <a:br>
              <a:rPr lang="th-TH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1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สรุปผลและสร้างแนวทางใหม่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24659" y="5837202"/>
            <a:ext cx="3384376" cy="40011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20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4:</a:t>
            </a:r>
            <a:r>
              <a:rPr lang="th-TH" sz="20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นำไปใช้ใหม่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42799" y="1191982"/>
            <a:ext cx="1721689" cy="400110"/>
          </a:xfrm>
          <a:prstGeom prst="rect">
            <a:avLst/>
          </a:prstGeom>
          <a:solidFill>
            <a:srgbClr val="00B050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เทคนิค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42799" y="1818643"/>
            <a:ext cx="1721689" cy="44012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ทักษะการฟัง</a:t>
            </a:r>
          </a:p>
          <a:p>
            <a:pPr algn="ctr"/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การค้นหาปัญหา</a:t>
            </a:r>
            <a:b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เรื่องเล่าฯ</a:t>
            </a:r>
            <a:endParaRPr lang="en-S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SG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AAR</a:t>
            </a:r>
          </a:p>
          <a:p>
            <a:pPr algn="ctr"/>
            <a:r>
              <a:rPr lang="en-SG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ICT</a:t>
            </a:r>
          </a:p>
          <a:p>
            <a:pPr algn="ctr"/>
            <a:endParaRPr lang="en-S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S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S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S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S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S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610523" y="4404813"/>
            <a:ext cx="2741109" cy="2048523"/>
          </a:xfrm>
          <a:prstGeom prst="righ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0523" y="3272072"/>
            <a:ext cx="2581230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พัฒนาต่อยอดเพื่อความยั่งยืน</a:t>
            </a:r>
          </a:p>
        </p:txBody>
      </p:sp>
    </p:spTree>
    <p:extLst>
      <p:ext uri="{BB962C8B-B14F-4D97-AF65-F5344CB8AC3E}">
        <p14:creationId xmlns:p14="http://schemas.microsoft.com/office/powerpoint/2010/main" val="80412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454" y="27214"/>
            <a:ext cx="9130545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เทคนิค หรือเคล็ดลับ ที่จำเป็นในการเสริมกระบวนการ </a:t>
            </a:r>
            <a:r>
              <a:rPr lang="en-SG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PLC</a:t>
            </a:r>
            <a:r>
              <a:rPr lang="en-SG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</a:t>
            </a:r>
            <a:endParaRPr lang="th-TH" sz="4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+mj-cs"/>
            </a:endParaRPr>
          </a:p>
        </p:txBody>
      </p:sp>
      <p:sp>
        <p:nvSpPr>
          <p:cNvPr id="240643" name="TextBox 5"/>
          <p:cNvSpPr txBox="1">
            <a:spLocks noChangeArrowheads="1"/>
          </p:cNvSpPr>
          <p:nvPr/>
        </p:nvSpPr>
        <p:spPr bwMode="auto">
          <a:xfrm>
            <a:off x="539552" y="870383"/>
            <a:ext cx="854515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eaLnBrk="1" hangingPunct="1"/>
            <a:r>
              <a:rPr lang="th-TH" sz="48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1.  ทักษะ</a:t>
            </a:r>
            <a:r>
              <a:rPr lang="th-TH" sz="48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การฟัง</a:t>
            </a:r>
          </a:p>
          <a:p>
            <a:pPr eaLnBrk="1" hangingPunct="1"/>
            <a:r>
              <a:rPr lang="th-TH" sz="48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2.  เรื่อง</a:t>
            </a:r>
            <a:r>
              <a:rPr lang="th-TH" sz="48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เล่าเร้าพลัง</a:t>
            </a:r>
            <a:br>
              <a:rPr lang="th-TH" sz="4800" b="1" dirty="0">
                <a:solidFill>
                  <a:srgbClr val="000000"/>
                </a:solidFill>
                <a:latin typeface="Tahoma" pitchFamily="34" charset="0"/>
                <a:cs typeface="+mj-cs"/>
              </a:rPr>
            </a:br>
            <a:r>
              <a:rPr lang="th-TH" sz="48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3.  การ</a:t>
            </a:r>
            <a:r>
              <a:rPr lang="th-TH" sz="48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วิเคราะห์ปัญหาและแนวทางการแก้ปัญหา</a:t>
            </a:r>
            <a:br>
              <a:rPr lang="th-TH" sz="4800" b="1" dirty="0">
                <a:solidFill>
                  <a:srgbClr val="000000"/>
                </a:solidFill>
                <a:latin typeface="Tahoma" pitchFamily="34" charset="0"/>
                <a:cs typeface="+mj-cs"/>
              </a:rPr>
            </a:br>
            <a:r>
              <a:rPr lang="th-TH" sz="48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4.  </a:t>
            </a:r>
            <a:r>
              <a:rPr lang="en-SG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AAR</a:t>
            </a:r>
            <a:r>
              <a:rPr lang="en-SG" sz="40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 </a:t>
            </a:r>
            <a:r>
              <a:rPr lang="en-SG" sz="48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/>
            </a:r>
            <a:br>
              <a:rPr lang="en-SG" sz="4800" b="1" dirty="0">
                <a:solidFill>
                  <a:srgbClr val="000000"/>
                </a:solidFill>
                <a:latin typeface="Tahoma" pitchFamily="34" charset="0"/>
                <a:cs typeface="+mj-cs"/>
              </a:rPr>
            </a:br>
            <a:r>
              <a:rPr lang="th-TH" sz="48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5.  ระดับ</a:t>
            </a:r>
            <a:r>
              <a:rPr lang="th-TH" sz="48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การพัฒนาของนักเรียน</a:t>
            </a:r>
            <a:br>
              <a:rPr lang="th-TH" sz="4800" b="1" dirty="0">
                <a:solidFill>
                  <a:srgbClr val="000000"/>
                </a:solidFill>
                <a:latin typeface="Tahoma" pitchFamily="34" charset="0"/>
                <a:cs typeface="+mj-cs"/>
              </a:rPr>
            </a:br>
            <a:r>
              <a:rPr lang="th-TH" sz="48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6.  </a:t>
            </a:r>
            <a:r>
              <a:rPr lang="en-SG" sz="36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ICT</a:t>
            </a:r>
            <a:r>
              <a:rPr lang="en-SG" sz="48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 </a:t>
            </a:r>
            <a:endParaRPr lang="th-TH" sz="4800" b="1" dirty="0">
              <a:solidFill>
                <a:srgbClr val="000000"/>
              </a:solidFill>
              <a:latin typeface="Tahoma" pitchFamily="34" charset="0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06" b="23522"/>
          <a:stretch/>
        </p:blipFill>
        <p:spPr>
          <a:xfrm>
            <a:off x="4936" y="5511135"/>
            <a:ext cx="9144000" cy="134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86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smtClean="0"/>
          </a:p>
        </p:txBody>
      </p:sp>
      <p:pic>
        <p:nvPicPr>
          <p:cNvPr id="241667" name="Picture 2" descr="ผลการค้นหารูปภาพสำหรับ AA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5"/>
          <a:stretch/>
        </p:blipFill>
        <p:spPr bwMode="auto">
          <a:xfrm>
            <a:off x="22718" y="0"/>
            <a:ext cx="9135616" cy="686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74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200329"/>
            <a:ext cx="9144000" cy="101566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6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+mj-cs"/>
              </a:rPr>
              <a:t>องค์ประกอบสำคัญ </a:t>
            </a:r>
            <a:r>
              <a:rPr lang="en-US" sz="4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+mj-cs"/>
              </a:rPr>
              <a:t>PLC</a:t>
            </a:r>
            <a:endParaRPr lang="th-TH" sz="44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+mj-cs"/>
            </a:endParaRPr>
          </a:p>
        </p:txBody>
      </p:sp>
      <p:sp>
        <p:nvSpPr>
          <p:cNvPr id="220164" name="TextBox 6"/>
          <p:cNvSpPr txBox="1">
            <a:spLocks noChangeArrowheads="1"/>
          </p:cNvSpPr>
          <p:nvPr/>
        </p:nvSpPr>
        <p:spPr bwMode="auto">
          <a:xfrm>
            <a:off x="12229" y="2215992"/>
            <a:ext cx="9144000" cy="280076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eaLnBrk="1" hangingPunct="1"/>
            <a:r>
              <a:rPr lang="en-SG" sz="44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 </a:t>
            </a:r>
            <a:r>
              <a:rPr lang="th-TH" sz="44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 3.  ภาวะ</a:t>
            </a:r>
            <a:r>
              <a:rPr lang="th-TH" sz="44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ผู้นำร่วม  หมายถึง การทำ </a:t>
            </a:r>
            <a:r>
              <a:rPr lang="en-SG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PLC</a:t>
            </a:r>
            <a:r>
              <a:rPr lang="th-TH" sz="44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 ต้องมีผู้นำและผู้ตามในการแลกเปลี่ยนเรียนรู้</a:t>
            </a:r>
            <a:br>
              <a:rPr lang="th-TH" sz="4400" b="1" dirty="0">
                <a:solidFill>
                  <a:srgbClr val="000000"/>
                </a:solidFill>
                <a:latin typeface="Tahoma" pitchFamily="34" charset="0"/>
                <a:cs typeface="+mj-cs"/>
              </a:rPr>
            </a:br>
            <a:r>
              <a:rPr lang="th-TH" sz="44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   4.  กัลยาณมิตร   </a:t>
            </a:r>
            <a:r>
              <a:rPr lang="th-TH" sz="44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หมายถึง  เป็นเพื่อนร่วมวิชาชีพ เติมเต็มส่วนที่ขาดของแต่ละคน</a:t>
            </a:r>
            <a:endParaRPr lang="en-US" sz="4400" b="1" dirty="0">
              <a:solidFill>
                <a:srgbClr val="000000"/>
              </a:solidFill>
              <a:latin typeface="Tahoma" pitchFamily="34" charset="0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7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sz="6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64" b="23522"/>
          <a:stretch/>
        </p:blipFill>
        <p:spPr>
          <a:xfrm>
            <a:off x="4936" y="5227847"/>
            <a:ext cx="9144000" cy="163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0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200329"/>
            <a:ext cx="9144000" cy="101566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6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+mj-cs"/>
              </a:rPr>
              <a:t>องค์ประกอบสำคัญ </a:t>
            </a:r>
            <a:r>
              <a:rPr lang="en-US" sz="44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+mj-cs"/>
              </a:rPr>
              <a:t>PLC</a:t>
            </a:r>
            <a:endParaRPr lang="th-TH" sz="44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+mj-cs"/>
            </a:endParaRPr>
          </a:p>
        </p:txBody>
      </p:sp>
      <p:sp>
        <p:nvSpPr>
          <p:cNvPr id="220164" name="TextBox 6"/>
          <p:cNvSpPr txBox="1">
            <a:spLocks noChangeArrowheads="1"/>
          </p:cNvSpPr>
          <p:nvPr/>
        </p:nvSpPr>
        <p:spPr bwMode="auto">
          <a:xfrm>
            <a:off x="12229" y="2215992"/>
            <a:ext cx="9144000" cy="378565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r>
              <a:rPr lang="th-TH" sz="40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      5.   ต้อง</a:t>
            </a:r>
            <a:r>
              <a:rPr lang="th-TH" sz="4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ปรับเปลี่ยนวัฒนธรรมองค์กร หมายถึง ต้องเน้นการทำงานที่เปิดโอกาสการทำงานที่ช่วยเหลือกันมากกว่าการสั่งการ มีชั่วโมงพูดคุย</a:t>
            </a:r>
            <a:r>
              <a:rPr lang="en-SG" sz="4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/>
            </a:r>
            <a:br>
              <a:rPr lang="en-SG" sz="4000" b="1" dirty="0">
                <a:solidFill>
                  <a:srgbClr val="000000"/>
                </a:solidFill>
                <a:latin typeface="Tahoma" pitchFamily="34" charset="0"/>
                <a:cs typeface="+mj-cs"/>
              </a:rPr>
            </a:br>
            <a:r>
              <a:rPr lang="th-TH" sz="40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      6.  การ</a:t>
            </a:r>
            <a:r>
              <a:rPr lang="th-TH" sz="4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เรียนรู้และพัฒนาวิชาชีพ  หมายถึง </a:t>
            </a:r>
            <a:r>
              <a:rPr lang="th-TH" sz="40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การ</a:t>
            </a:r>
            <a:r>
              <a:rPr lang="th-TH" sz="4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เรียนรู้การปฏิบัติงานและตรงกับภาระงานคือการสอน สู่คุณภาพผู้เรียน</a:t>
            </a:r>
            <a:endParaRPr lang="en-US" sz="4000" b="1" dirty="0">
              <a:solidFill>
                <a:srgbClr val="000000"/>
              </a:solidFill>
              <a:latin typeface="Tahoma" pitchFamily="34" charset="0"/>
              <a:cs typeface="+mj-cs"/>
            </a:endParaRPr>
          </a:p>
          <a:p>
            <a:pPr eaLnBrk="1" hangingPunct="1"/>
            <a:endParaRPr lang="en-US" sz="4000" b="1" dirty="0">
              <a:solidFill>
                <a:srgbClr val="000000"/>
              </a:solidFill>
              <a:latin typeface="Tahoma" pitchFamily="34" charset="0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7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PLC</a:t>
            </a:r>
            <a:endParaRPr lang="th-TH" sz="6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64" b="26376"/>
          <a:stretch/>
        </p:blipFill>
        <p:spPr>
          <a:xfrm>
            <a:off x="0" y="5402018"/>
            <a:ext cx="9144000" cy="145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1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48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+mj-cs"/>
              </a:rPr>
              <a:t>ผลการวิจัยของสถาบัน </a:t>
            </a:r>
            <a:r>
              <a:rPr lang="en-SG" sz="32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+mj-cs"/>
              </a:rPr>
              <a:t>TDRI</a:t>
            </a:r>
            <a:endParaRPr lang="th-TH" sz="32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+mj-cs"/>
            </a:endParaRPr>
          </a:p>
        </p:txBody>
      </p:sp>
      <p:sp>
        <p:nvSpPr>
          <p:cNvPr id="208899" name="TextBox 4"/>
          <p:cNvSpPr txBox="1">
            <a:spLocks noChangeArrowheads="1"/>
          </p:cNvSpPr>
          <p:nvPr/>
        </p:nvSpPr>
        <p:spPr bwMode="auto">
          <a:xfrm>
            <a:off x="0" y="834274"/>
            <a:ext cx="9144000" cy="76944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 eaLnBrk="1" hangingPunct="1"/>
            <a:r>
              <a:rPr lang="th-TH" sz="44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การพัฒนาและอบรมครู</a:t>
            </a:r>
          </a:p>
        </p:txBody>
      </p:sp>
      <p:sp>
        <p:nvSpPr>
          <p:cNvPr id="208900" name="TextBox 5"/>
          <p:cNvSpPr txBox="1">
            <a:spLocks noChangeArrowheads="1"/>
          </p:cNvSpPr>
          <p:nvPr/>
        </p:nvSpPr>
        <p:spPr bwMode="auto">
          <a:xfrm>
            <a:off x="222387" y="1700808"/>
            <a:ext cx="8712968" cy="255454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eaLnBrk="1" hangingPunct="1"/>
            <a:r>
              <a:rPr lang="th-TH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	1.   ไม่</a:t>
            </a:r>
            <a:r>
              <a:rPr lang="th-TH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สอดคล้องกับปัญหาและ</a:t>
            </a:r>
            <a:r>
              <a:rPr lang="th-TH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ความต้องการ</a:t>
            </a:r>
            <a:r>
              <a:rPr lang="th-TH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/>
            </a:r>
            <a:br>
              <a:rPr lang="th-TH" b="1" dirty="0">
                <a:solidFill>
                  <a:srgbClr val="000000"/>
                </a:solidFill>
                <a:latin typeface="Tahoma" pitchFamily="34" charset="0"/>
                <a:cs typeface="+mj-cs"/>
              </a:rPr>
            </a:br>
            <a:r>
              <a:rPr lang="th-TH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	2.   ใช้</a:t>
            </a:r>
            <a:r>
              <a:rPr lang="th-TH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วิทยากรภายนอก</a:t>
            </a:r>
            <a:br>
              <a:rPr lang="th-TH" b="1" dirty="0">
                <a:solidFill>
                  <a:srgbClr val="000000"/>
                </a:solidFill>
                <a:latin typeface="Tahoma" pitchFamily="34" charset="0"/>
                <a:cs typeface="+mj-cs"/>
              </a:rPr>
            </a:br>
            <a:r>
              <a:rPr lang="th-TH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	3.   ขาด</a:t>
            </a:r>
            <a:r>
              <a:rPr lang="th-TH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การติดตามผลและสนับสนุน</a:t>
            </a:r>
            <a:br>
              <a:rPr lang="th-TH" b="1" dirty="0">
                <a:solidFill>
                  <a:srgbClr val="000000"/>
                </a:solidFill>
                <a:latin typeface="Tahoma" pitchFamily="34" charset="0"/>
                <a:cs typeface="+mj-cs"/>
              </a:rPr>
            </a:br>
            <a:r>
              <a:rPr lang="th-TH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	4.   ไม่</a:t>
            </a:r>
            <a:r>
              <a:rPr lang="th-TH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แก้ปัญหาการทำงานของครู</a:t>
            </a:r>
            <a:br>
              <a:rPr lang="th-TH" b="1" dirty="0">
                <a:solidFill>
                  <a:srgbClr val="000000"/>
                </a:solidFill>
                <a:latin typeface="Tahoma" pitchFamily="34" charset="0"/>
                <a:cs typeface="+mj-cs"/>
              </a:rPr>
            </a:br>
            <a:r>
              <a:rPr lang="th-TH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	5.  ไม่</a:t>
            </a:r>
            <a:r>
              <a:rPr lang="th-TH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ส่งเสริมให้ครูพัฒนาอย่าง</a:t>
            </a:r>
            <a:r>
              <a:rPr lang="th-TH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ต่อเนื่อง</a:t>
            </a:r>
            <a:endParaRPr lang="th-TH" b="1" dirty="0">
              <a:solidFill>
                <a:srgbClr val="000000"/>
              </a:solidFill>
              <a:latin typeface="Tahoma" pitchFamily="34" charset="0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900" b="32070"/>
          <a:stretch/>
        </p:blipFill>
        <p:spPr>
          <a:xfrm>
            <a:off x="0" y="4354066"/>
            <a:ext cx="9144000" cy="250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03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4064" y="0"/>
            <a:ext cx="9158064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สถานการณ์การอบรมและพัฒนาครู</a:t>
            </a:r>
          </a:p>
        </p:txBody>
      </p:sp>
      <p:sp>
        <p:nvSpPr>
          <p:cNvPr id="209924" name="TextBox 5"/>
          <p:cNvSpPr txBox="1">
            <a:spLocks noChangeArrowheads="1"/>
          </p:cNvSpPr>
          <p:nvPr/>
        </p:nvSpPr>
        <p:spPr bwMode="auto">
          <a:xfrm>
            <a:off x="150007" y="1124744"/>
            <a:ext cx="8784976" cy="31700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tabLst>
                <a:tab pos="355600" algn="l"/>
              </a:tabLst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>
              <a:tabLst>
                <a:tab pos="355600" algn="l"/>
              </a:tabLs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>
              <a:tabLst>
                <a:tab pos="355600" algn="l"/>
              </a:tabLst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>
              <a:tabLst>
                <a:tab pos="355600" algn="l"/>
              </a:tabLst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>
              <a:tabLst>
                <a:tab pos="355600" algn="l"/>
              </a:tabLst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eaLnBrk="0" fontAlgn="base" hangingPunct="0">
              <a:spcAft>
                <a:spcPct val="0"/>
              </a:spcAft>
              <a:buChar char="»"/>
              <a:tabLst>
                <a:tab pos="355600" algn="l"/>
              </a:tabLst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eaLnBrk="0" fontAlgn="base" hangingPunct="0">
              <a:spcAft>
                <a:spcPct val="0"/>
              </a:spcAft>
              <a:buChar char="»"/>
              <a:tabLst>
                <a:tab pos="355600" algn="l"/>
              </a:tabLst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eaLnBrk="0" fontAlgn="base" hangingPunct="0">
              <a:spcAft>
                <a:spcPct val="0"/>
              </a:spcAft>
              <a:buChar char="»"/>
              <a:tabLst>
                <a:tab pos="355600" algn="l"/>
              </a:tabLst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eaLnBrk="0" fontAlgn="base" hangingPunct="0">
              <a:spcAft>
                <a:spcPct val="0"/>
              </a:spcAft>
              <a:buChar char="»"/>
              <a:tabLst>
                <a:tab pos="355600" algn="l"/>
              </a:tabLst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eaLnBrk="1" hangingPunct="1"/>
            <a:r>
              <a:rPr lang="th-TH" sz="40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 1.  วางแผน</a:t>
            </a:r>
            <a:r>
              <a:rPr lang="th-TH" sz="4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และออกแบบโดยผู้บริหาร</a:t>
            </a:r>
            <a:br>
              <a:rPr lang="th-TH" sz="4000" b="1" dirty="0">
                <a:solidFill>
                  <a:srgbClr val="000000"/>
                </a:solidFill>
                <a:latin typeface="Tahoma" pitchFamily="34" charset="0"/>
                <a:cs typeface="+mj-cs"/>
              </a:rPr>
            </a:br>
            <a:r>
              <a:rPr lang="th-TH" sz="40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 2.  ครู</a:t>
            </a:r>
            <a:r>
              <a:rPr lang="th-TH" sz="4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เข้ารับการอบรมไม่ทั่วถึง</a:t>
            </a:r>
            <a:br>
              <a:rPr lang="th-TH" sz="4000" b="1" dirty="0">
                <a:solidFill>
                  <a:srgbClr val="000000"/>
                </a:solidFill>
                <a:latin typeface="Tahoma" pitchFamily="34" charset="0"/>
                <a:cs typeface="+mj-cs"/>
              </a:rPr>
            </a:br>
            <a:r>
              <a:rPr lang="th-TH" sz="40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 3.  ระยะเวลา</a:t>
            </a:r>
            <a:r>
              <a:rPr lang="th-TH" sz="4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การอบรมครูไม่ช่วยให้เกิดการ</a:t>
            </a:r>
            <a:r>
              <a:rPr lang="th-TH" sz="40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พัฒนาอย่าง</a:t>
            </a:r>
            <a:r>
              <a:rPr lang="th-TH" sz="4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แท้จริง</a:t>
            </a:r>
            <a:br>
              <a:rPr lang="th-TH" sz="4000" b="1" dirty="0">
                <a:solidFill>
                  <a:srgbClr val="000000"/>
                </a:solidFill>
                <a:latin typeface="Tahoma" pitchFamily="34" charset="0"/>
                <a:cs typeface="+mj-cs"/>
              </a:rPr>
            </a:br>
            <a:r>
              <a:rPr lang="th-TH" sz="40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 4.  เป็น</a:t>
            </a:r>
            <a:r>
              <a:rPr lang="th-TH" sz="4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การบรรยาย</a:t>
            </a:r>
            <a:br>
              <a:rPr lang="th-TH" sz="4000" b="1" dirty="0">
                <a:solidFill>
                  <a:srgbClr val="000000"/>
                </a:solidFill>
                <a:latin typeface="Tahoma" pitchFamily="34" charset="0"/>
                <a:cs typeface="+mj-cs"/>
              </a:rPr>
            </a:br>
            <a:r>
              <a:rPr lang="th-TH" sz="40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 5.  ขาด</a:t>
            </a:r>
            <a:r>
              <a:rPr lang="th-TH" sz="4000" b="1" dirty="0">
                <a:solidFill>
                  <a:srgbClr val="000000"/>
                </a:solidFill>
                <a:latin typeface="Tahoma" pitchFamily="34" charset="0"/>
                <a:cs typeface="+mj-cs"/>
              </a:rPr>
              <a:t>การติดตาม</a:t>
            </a:r>
            <a:r>
              <a:rPr lang="th-TH" sz="4000" b="1" dirty="0" smtClean="0">
                <a:solidFill>
                  <a:srgbClr val="000000"/>
                </a:solidFill>
                <a:latin typeface="Tahoma" pitchFamily="34" charset="0"/>
                <a:cs typeface="+mj-cs"/>
              </a:rPr>
              <a:t>ผล</a:t>
            </a:r>
            <a:endParaRPr lang="th-TH" sz="4000" b="1" dirty="0">
              <a:solidFill>
                <a:srgbClr val="000000"/>
              </a:solidFill>
              <a:latin typeface="Tahoma" pitchFamily="34" charset="0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781" b="34702"/>
          <a:stretch/>
        </p:blipFill>
        <p:spPr>
          <a:xfrm>
            <a:off x="0" y="4356323"/>
            <a:ext cx="914400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91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ผลการค้นหารูปภาพสำหรับ PLC  การศึกษา คื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35"/>
          <a:stretch/>
        </p:blipFill>
        <p:spPr bwMode="auto">
          <a:xfrm>
            <a:off x="-35893" y="-30063"/>
            <a:ext cx="9179893" cy="648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35893" y="5103674"/>
            <a:ext cx="9200506" cy="175432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ทำไมไม่ให้ครูช่วยกันติดสินใจแก้ปัญหา</a:t>
            </a:r>
            <a:r>
              <a:rPr lang="th-TH" sz="5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กันเอง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5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 </a:t>
            </a:r>
            <a:r>
              <a:rPr lang="th-TH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+mj-cs"/>
              </a:rPr>
              <a:t>จะได้ตรงกับความต้องการของครู</a:t>
            </a:r>
          </a:p>
        </p:txBody>
      </p:sp>
    </p:spTree>
    <p:extLst>
      <p:ext uri="{BB962C8B-B14F-4D97-AF65-F5344CB8AC3E}">
        <p14:creationId xmlns:p14="http://schemas.microsoft.com/office/powerpoint/2010/main" val="16303144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1058</Words>
  <Application>Microsoft Office PowerPoint</Application>
  <PresentationFormat>On-screen Show (4:3)</PresentationFormat>
  <Paragraphs>204</Paragraphs>
  <Slides>44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</dc:creator>
  <cp:lastModifiedBy>COM</cp:lastModifiedBy>
  <cp:revision>1</cp:revision>
  <dcterms:created xsi:type="dcterms:W3CDTF">2017-05-22T04:16:32Z</dcterms:created>
  <dcterms:modified xsi:type="dcterms:W3CDTF">2017-05-22T04:21:47Z</dcterms:modified>
</cp:coreProperties>
</file>